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9"/>
  </p:notesMasterIdLst>
  <p:handoutMasterIdLst>
    <p:handoutMasterId r:id="rId70"/>
  </p:handoutMasterIdLst>
  <p:sldIdLst>
    <p:sldId id="389" r:id="rId2"/>
    <p:sldId id="320" r:id="rId3"/>
    <p:sldId id="321" r:id="rId4"/>
    <p:sldId id="322" r:id="rId5"/>
    <p:sldId id="323" r:id="rId6"/>
    <p:sldId id="324" r:id="rId7"/>
    <p:sldId id="325" r:id="rId8"/>
    <p:sldId id="326" r:id="rId9"/>
    <p:sldId id="327" r:id="rId10"/>
    <p:sldId id="328" r:id="rId11"/>
    <p:sldId id="329" r:id="rId12"/>
    <p:sldId id="330" r:id="rId13"/>
    <p:sldId id="331" r:id="rId14"/>
    <p:sldId id="332" r:id="rId15"/>
    <p:sldId id="333" r:id="rId16"/>
    <p:sldId id="334" r:id="rId17"/>
    <p:sldId id="335" r:id="rId18"/>
    <p:sldId id="336" r:id="rId19"/>
    <p:sldId id="337" r:id="rId20"/>
    <p:sldId id="338" r:id="rId21"/>
    <p:sldId id="339" r:id="rId22"/>
    <p:sldId id="340" r:id="rId23"/>
    <p:sldId id="341" r:id="rId24"/>
    <p:sldId id="342" r:id="rId25"/>
    <p:sldId id="343" r:id="rId26"/>
    <p:sldId id="346" r:id="rId27"/>
    <p:sldId id="344" r:id="rId28"/>
    <p:sldId id="345" r:id="rId29"/>
    <p:sldId id="347" r:id="rId30"/>
    <p:sldId id="348" r:id="rId31"/>
    <p:sldId id="349" r:id="rId32"/>
    <p:sldId id="350" r:id="rId33"/>
    <p:sldId id="351" r:id="rId34"/>
    <p:sldId id="387" r:id="rId35"/>
    <p:sldId id="352" r:id="rId36"/>
    <p:sldId id="353" r:id="rId37"/>
    <p:sldId id="354" r:id="rId38"/>
    <p:sldId id="355" r:id="rId39"/>
    <p:sldId id="356" r:id="rId40"/>
    <p:sldId id="357" r:id="rId41"/>
    <p:sldId id="358" r:id="rId42"/>
    <p:sldId id="359" r:id="rId43"/>
    <p:sldId id="360" r:id="rId44"/>
    <p:sldId id="361" r:id="rId45"/>
    <p:sldId id="362" r:id="rId46"/>
    <p:sldId id="363" r:id="rId47"/>
    <p:sldId id="364" r:id="rId48"/>
    <p:sldId id="365" r:id="rId49"/>
    <p:sldId id="366" r:id="rId50"/>
    <p:sldId id="367" r:id="rId51"/>
    <p:sldId id="368" r:id="rId52"/>
    <p:sldId id="369" r:id="rId53"/>
    <p:sldId id="370" r:id="rId54"/>
    <p:sldId id="371" r:id="rId55"/>
    <p:sldId id="372" r:id="rId56"/>
    <p:sldId id="373" r:id="rId57"/>
    <p:sldId id="374" r:id="rId58"/>
    <p:sldId id="375" r:id="rId59"/>
    <p:sldId id="376" r:id="rId60"/>
    <p:sldId id="377" r:id="rId61"/>
    <p:sldId id="378" r:id="rId62"/>
    <p:sldId id="379" r:id="rId63"/>
    <p:sldId id="381" r:id="rId64"/>
    <p:sldId id="382" r:id="rId65"/>
    <p:sldId id="383" r:id="rId66"/>
    <p:sldId id="384" r:id="rId67"/>
    <p:sldId id="386" r:id="rId68"/>
  </p:sldIdLst>
  <p:sldSz cx="9144000" cy="6858000" type="screen4x3"/>
  <p:notesSz cx="7053263"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32">
          <p15:clr>
            <a:srgbClr val="A4A3A4"/>
          </p15:clr>
        </p15:guide>
        <p15:guide id="2" pos="2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B3"/>
    <a:srgbClr val="0D29B3"/>
    <a:srgbClr val="89B8CF"/>
    <a:srgbClr val="256ABD"/>
    <a:srgbClr val="B10B2D"/>
    <a:srgbClr val="E7E6DD"/>
    <a:srgbClr val="4B7520"/>
    <a:srgbClr val="B9D3C2"/>
    <a:srgbClr val="6EBC94"/>
    <a:srgbClr val="007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010" autoAdjust="0"/>
    <p:restoredTop sz="74970" autoAdjust="0"/>
  </p:normalViewPr>
  <p:slideViewPr>
    <p:cSldViewPr>
      <p:cViewPr varScale="1">
        <p:scale>
          <a:sx n="33" d="100"/>
          <a:sy n="33" d="100"/>
        </p:scale>
        <p:origin x="774" y="54"/>
      </p:cViewPr>
      <p:guideLst>
        <p:guide orient="horz" pos="432"/>
        <p:guide pos="288"/>
      </p:guideLst>
    </p:cSldViewPr>
  </p:slideViewPr>
  <p:outlineViewPr>
    <p:cViewPr>
      <p:scale>
        <a:sx n="33" d="100"/>
        <a:sy n="33" d="100"/>
      </p:scale>
      <p:origin x="0" y="185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5455"/>
          </a:xfrm>
          <a:prstGeom prst="rect">
            <a:avLst/>
          </a:prstGeom>
        </p:spPr>
        <p:txBody>
          <a:bodyPr vert="horz" lIns="93497" tIns="46749" rIns="93497" bIns="46749" rtlCol="0"/>
          <a:lstStyle>
            <a:lvl1pPr algn="r">
              <a:defRPr sz="1200"/>
            </a:lvl1pPr>
          </a:lstStyle>
          <a:p>
            <a:fld id="{58A9BB3A-BCAC-4EC9-978D-B0F7BBA33729}" type="datetimeFigureOut">
              <a:rPr lang="en-US" smtClean="0"/>
              <a:t>8/6/2021</a:t>
            </a:fld>
            <a:endParaRPr lang="en-US"/>
          </a:p>
        </p:txBody>
      </p:sp>
      <p:sp>
        <p:nvSpPr>
          <p:cNvPr id="4" name="Footer Placeholder 3"/>
          <p:cNvSpPr>
            <a:spLocks noGrp="1"/>
          </p:cNvSpPr>
          <p:nvPr>
            <p:ph type="ftr" sz="quarter" idx="2"/>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42029"/>
            <a:ext cx="3056414" cy="465455"/>
          </a:xfrm>
          <a:prstGeom prst="rect">
            <a:avLst/>
          </a:prstGeom>
        </p:spPr>
        <p:txBody>
          <a:bodyPr vert="horz" lIns="93497" tIns="46749" rIns="93497" bIns="46749" rtlCol="0" anchor="b"/>
          <a:lstStyle>
            <a:lvl1pPr algn="r">
              <a:defRPr sz="1200"/>
            </a:lvl1pPr>
          </a:lstStyle>
          <a:p>
            <a:fld id="{092BC712-8560-4688-9A6D-0AD76F9D5667}" type="slidenum">
              <a:rPr lang="en-US" smtClean="0"/>
              <a:t>‹#›</a:t>
            </a:fld>
            <a:endParaRPr lang="en-US"/>
          </a:p>
        </p:txBody>
      </p:sp>
    </p:spTree>
    <p:extLst>
      <p:ext uri="{BB962C8B-B14F-4D97-AF65-F5344CB8AC3E}">
        <p14:creationId xmlns:p14="http://schemas.microsoft.com/office/powerpoint/2010/main" val="1609268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fontAlgn="auto">
              <a:spcBef>
                <a:spcPts val="0"/>
              </a:spcBef>
              <a:spcAft>
                <a:spcPts val="0"/>
              </a:spcAft>
              <a:defRPr sz="1200">
                <a:latin typeface="+mn-lt"/>
                <a:cs typeface="+mn-cs"/>
              </a:defRPr>
            </a:lvl1pPr>
          </a:lstStyle>
          <a:p>
            <a:pPr>
              <a:defRPr/>
            </a:pPr>
            <a:fld id="{4FB82966-E6E4-47C2-8832-A05F41FF2268}" type="datetimeFigureOut">
              <a:rPr lang="en-US"/>
              <a:pPr>
                <a:defRPr/>
              </a:pPr>
              <a:t>8/6/2021</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pPr lvl="0"/>
            <a:endParaRPr lang="en-US" noProof="0"/>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fontAlgn="auto">
              <a:spcBef>
                <a:spcPts val="0"/>
              </a:spcBef>
              <a:spcAft>
                <a:spcPts val="0"/>
              </a:spcAft>
              <a:defRPr sz="1200">
                <a:latin typeface="+mn-lt"/>
                <a:cs typeface="+mn-cs"/>
              </a:defRPr>
            </a:lvl1pPr>
          </a:lstStyle>
          <a:p>
            <a:pPr>
              <a:defRPr/>
            </a:pPr>
            <a:fld id="{180FDDB8-901D-4D46-A4E8-DCBCC8570ABF}" type="slidenum">
              <a:rPr lang="en-US"/>
              <a:pPr>
                <a:defRPr/>
              </a:pPr>
              <a:t>‹#›</a:t>
            </a:fld>
            <a:endParaRPr lang="en-US"/>
          </a:p>
        </p:txBody>
      </p:sp>
    </p:spTree>
    <p:extLst>
      <p:ext uri="{BB962C8B-B14F-4D97-AF65-F5344CB8AC3E}">
        <p14:creationId xmlns:p14="http://schemas.microsoft.com/office/powerpoint/2010/main" val="33465200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Until the Great Depression of the 1930s,</a:t>
            </a:r>
          </a:p>
          <a:p>
            <a:r>
              <a:rPr lang="en-US" sz="1200" b="0" i="0" u="none" strike="noStrike" kern="1200" baseline="0" dirty="0">
                <a:solidFill>
                  <a:schemeClr val="tx1"/>
                </a:solidFill>
                <a:latin typeface="+mn-lt"/>
                <a:ea typeface="+mn-ea"/>
                <a:cs typeface="+mn-cs"/>
              </a:rPr>
              <a:t>the majority of government spending in</a:t>
            </a:r>
          </a:p>
          <a:p>
            <a:r>
              <a:rPr lang="en-US" sz="1200" b="0" i="0" u="none" strike="noStrike" kern="1200" baseline="0" dirty="0">
                <a:solidFill>
                  <a:schemeClr val="tx1"/>
                </a:solidFill>
                <a:latin typeface="+mn-lt"/>
                <a:ea typeface="+mn-ea"/>
                <a:cs typeface="+mn-cs"/>
              </a:rPr>
              <a:t>the United States occurred at the state and</a:t>
            </a:r>
          </a:p>
          <a:p>
            <a:r>
              <a:rPr lang="en-US" sz="1200" b="0" i="0" u="none" strike="noStrike" kern="1200" baseline="0" dirty="0">
                <a:solidFill>
                  <a:schemeClr val="tx1"/>
                </a:solidFill>
                <a:latin typeface="+mn-lt"/>
                <a:ea typeface="+mn-ea"/>
                <a:cs typeface="+mn-cs"/>
              </a:rPr>
              <a:t>local levels. Since World War II, the federal</a:t>
            </a:r>
          </a:p>
          <a:p>
            <a:r>
              <a:rPr lang="en-US" sz="1200" b="0" i="0" u="none" strike="noStrike" kern="1200" baseline="0" dirty="0">
                <a:solidFill>
                  <a:schemeClr val="tx1"/>
                </a:solidFill>
                <a:latin typeface="+mn-lt"/>
                <a:ea typeface="+mn-ea"/>
                <a:cs typeface="+mn-cs"/>
              </a:rPr>
              <a:t>government’s share of total government expenditures</a:t>
            </a:r>
          </a:p>
          <a:p>
            <a:r>
              <a:rPr lang="en-US" sz="1200" b="0" i="0" u="none" strike="noStrike" kern="1200" baseline="0" dirty="0">
                <a:solidFill>
                  <a:schemeClr val="tx1"/>
                </a:solidFill>
                <a:latin typeface="+mn-lt"/>
                <a:ea typeface="+mn-ea"/>
                <a:cs typeface="+mn-cs"/>
              </a:rPr>
              <a:t>has been between two-thirds and</a:t>
            </a:r>
          </a:p>
          <a:p>
            <a:r>
              <a:rPr lang="en-US" sz="1200" b="0" i="0" u="none" strike="noStrike" kern="1200" baseline="0" dirty="0">
                <a:solidFill>
                  <a:schemeClr val="tx1"/>
                </a:solidFill>
                <a:latin typeface="+mn-lt"/>
                <a:ea typeface="+mn-ea"/>
                <a:cs typeface="+mn-cs"/>
              </a:rPr>
              <a:t>three-quarters.</a:t>
            </a:r>
          </a:p>
          <a:p>
            <a:r>
              <a:rPr lang="en-US" sz="1200" b="1" i="0" u="none" strike="noStrike" kern="1200" baseline="0" dirty="0">
                <a:solidFill>
                  <a:schemeClr val="tx1"/>
                </a:solidFill>
                <a:latin typeface="+mn-lt"/>
                <a:ea typeface="+mn-ea"/>
                <a:cs typeface="+mn-cs"/>
              </a:rPr>
              <a:t>Source: </a:t>
            </a:r>
            <a:r>
              <a:rPr lang="en-US" sz="1200" b="0" i="0" u="none" strike="noStrike" kern="1200" baseline="0" dirty="0">
                <a:solidFill>
                  <a:schemeClr val="tx1"/>
                </a:solidFill>
                <a:latin typeface="+mn-lt"/>
                <a:ea typeface="+mn-ea"/>
                <a:cs typeface="+mn-cs"/>
              </a:rPr>
              <a:t>U.S. Bureau of Economic Analysis.</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6</a:t>
            </a:fld>
            <a:endParaRPr lang="en-US"/>
          </a:p>
        </p:txBody>
      </p:sp>
    </p:spTree>
    <p:extLst>
      <p:ext uri="{BB962C8B-B14F-4D97-AF65-F5344CB8AC3E}">
        <p14:creationId xmlns:p14="http://schemas.microsoft.com/office/powerpoint/2010/main" val="4270847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Following an initial increase in government purchases, spending and real GDP</a:t>
            </a:r>
          </a:p>
          <a:p>
            <a:r>
              <a:rPr lang="en-US" sz="1200" b="0" i="0" u="none" strike="noStrike" kern="1200" baseline="0" dirty="0">
                <a:solidFill>
                  <a:schemeClr val="tx1"/>
                </a:solidFill>
                <a:latin typeface="+mn-lt"/>
                <a:ea typeface="+mn-ea"/>
                <a:cs typeface="+mn-cs"/>
              </a:rPr>
              <a:t>increase over a number of periods due to the multiplier effect. The new spending</a:t>
            </a:r>
          </a:p>
          <a:p>
            <a:r>
              <a:rPr lang="en-US" sz="1200" b="0" i="0" u="none" strike="noStrike" kern="1200" baseline="0" dirty="0">
                <a:solidFill>
                  <a:schemeClr val="tx1"/>
                </a:solidFill>
                <a:latin typeface="+mn-lt"/>
                <a:ea typeface="+mn-ea"/>
                <a:cs typeface="+mn-cs"/>
              </a:rPr>
              <a:t>and increased real GDP in each period is shown in orange, and the level of spending</a:t>
            </a:r>
          </a:p>
          <a:p>
            <a:r>
              <a:rPr lang="en-US" sz="1200" b="0" i="0" u="none" strike="noStrike" kern="1200" baseline="0" dirty="0">
                <a:solidFill>
                  <a:schemeClr val="tx1"/>
                </a:solidFill>
                <a:latin typeface="+mn-lt"/>
                <a:ea typeface="+mn-ea"/>
                <a:cs typeface="+mn-cs"/>
              </a:rPr>
              <a:t>from the previous period is shown in blue. The sum of the blue and orange</a:t>
            </a:r>
          </a:p>
          <a:p>
            <a:r>
              <a:rPr lang="en-US" sz="1200" b="0" i="0" u="none" strike="noStrike" kern="1200" baseline="0" dirty="0">
                <a:solidFill>
                  <a:schemeClr val="tx1"/>
                </a:solidFill>
                <a:latin typeface="+mn-lt"/>
                <a:ea typeface="+mn-ea"/>
                <a:cs typeface="+mn-cs"/>
              </a:rPr>
              <a:t>areas represents the cumulative increase in spending and real GDP. In total, equilibrium</a:t>
            </a:r>
          </a:p>
          <a:p>
            <a:r>
              <a:rPr lang="en-US" sz="1200" b="0" i="0" u="none" strike="noStrike" kern="1200" baseline="0" dirty="0">
                <a:solidFill>
                  <a:schemeClr val="tx1"/>
                </a:solidFill>
                <a:latin typeface="+mn-lt"/>
                <a:ea typeface="+mn-ea"/>
                <a:cs typeface="+mn-cs"/>
              </a:rPr>
              <a:t>real GDP will increase by $200 billion as a result of an initial increase of</a:t>
            </a:r>
          </a:p>
          <a:p>
            <a:r>
              <a:rPr lang="en-US" sz="1200" b="0" i="0" u="none" strike="noStrike" kern="1200" baseline="0" dirty="0">
                <a:solidFill>
                  <a:schemeClr val="tx1"/>
                </a:solidFill>
                <a:latin typeface="+mn-lt"/>
                <a:ea typeface="+mn-ea"/>
                <a:cs typeface="+mn-cs"/>
              </a:rPr>
              <a:t>$100 billion in government purchases.</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22</a:t>
            </a:fld>
            <a:endParaRPr lang="en-US"/>
          </a:p>
        </p:txBody>
      </p:sp>
    </p:spTree>
    <p:extLst>
      <p:ext uri="{BB962C8B-B14F-4D97-AF65-F5344CB8AC3E}">
        <p14:creationId xmlns:p14="http://schemas.microsoft.com/office/powerpoint/2010/main" val="3417472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Short-run equilibrium is initially at point </a:t>
            </a:r>
            <a:r>
              <a:rPr lang="en-US" sz="1200" b="0" i="1" u="none" strike="noStrike" kern="1200" baseline="0" dirty="0">
                <a:solidFill>
                  <a:schemeClr val="tx1"/>
                </a:solidFill>
                <a:latin typeface="+mn-lt"/>
                <a:ea typeface="+mn-ea"/>
                <a:cs typeface="+mn-cs"/>
              </a:rPr>
              <a:t>A</a:t>
            </a:r>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An increase in government purchases causes</a:t>
            </a:r>
          </a:p>
          <a:p>
            <a:r>
              <a:rPr lang="en-US" sz="1200" b="0" i="0" u="none" strike="noStrike" kern="1200" baseline="0" dirty="0">
                <a:solidFill>
                  <a:schemeClr val="tx1"/>
                </a:solidFill>
                <a:latin typeface="+mn-lt"/>
                <a:ea typeface="+mn-ea"/>
                <a:cs typeface="+mn-cs"/>
              </a:rPr>
              <a:t>the aggregate demand curve to shift to the</a:t>
            </a:r>
          </a:p>
          <a:p>
            <a:r>
              <a:rPr lang="en-US" sz="1200" b="0" i="0" u="none" strike="noStrike" kern="1200" baseline="0" dirty="0">
                <a:solidFill>
                  <a:schemeClr val="tx1"/>
                </a:solidFill>
                <a:latin typeface="+mn-lt"/>
                <a:ea typeface="+mn-ea"/>
                <a:cs typeface="+mn-cs"/>
              </a:rPr>
              <a:t>right, from </a:t>
            </a:r>
            <a:r>
              <a:rPr lang="en-US" sz="1200" b="0" i="1" u="none" strike="noStrike" kern="1200" baseline="0" dirty="0">
                <a:solidFill>
                  <a:schemeClr val="tx1"/>
                </a:solidFill>
                <a:latin typeface="+mn-lt"/>
                <a:ea typeface="+mn-ea"/>
                <a:cs typeface="+mn-cs"/>
              </a:rPr>
              <a:t>AD</a:t>
            </a:r>
            <a:r>
              <a:rPr lang="en-US" sz="1200" b="0" i="0" u="none" strike="noStrike" kern="1200" baseline="0" dirty="0">
                <a:solidFill>
                  <a:schemeClr val="tx1"/>
                </a:solidFill>
                <a:latin typeface="+mn-lt"/>
                <a:ea typeface="+mn-ea"/>
                <a:cs typeface="+mn-cs"/>
              </a:rPr>
              <a:t>1 to the dashed </a:t>
            </a:r>
            <a:r>
              <a:rPr lang="en-US" sz="1200" b="0" i="1" u="none" strike="noStrike" kern="1200" baseline="0" dirty="0">
                <a:solidFill>
                  <a:schemeClr val="tx1"/>
                </a:solidFill>
                <a:latin typeface="+mn-lt"/>
                <a:ea typeface="+mn-ea"/>
                <a:cs typeface="+mn-cs"/>
              </a:rPr>
              <a:t>AD </a:t>
            </a:r>
            <a:r>
              <a:rPr lang="en-US" sz="1200" b="0" i="0" u="none" strike="noStrike" kern="1200" baseline="0" dirty="0">
                <a:solidFill>
                  <a:schemeClr val="tx1"/>
                </a:solidFill>
                <a:latin typeface="+mn-lt"/>
                <a:ea typeface="+mn-ea"/>
                <a:cs typeface="+mn-cs"/>
              </a:rPr>
              <a:t>curve.</a:t>
            </a:r>
          </a:p>
          <a:p>
            <a:r>
              <a:rPr lang="en-US" sz="1200" b="0" i="0" u="none" strike="noStrike" kern="1200" baseline="0" dirty="0">
                <a:solidFill>
                  <a:schemeClr val="tx1"/>
                </a:solidFill>
                <a:latin typeface="+mn-lt"/>
                <a:ea typeface="+mn-ea"/>
                <a:cs typeface="+mn-cs"/>
              </a:rPr>
              <a:t>The multiplier effect results in the aggregate</a:t>
            </a:r>
          </a:p>
          <a:p>
            <a:r>
              <a:rPr lang="en-US" sz="1200" b="0" i="0" u="none" strike="noStrike" kern="1200" baseline="0" dirty="0">
                <a:solidFill>
                  <a:schemeClr val="tx1"/>
                </a:solidFill>
                <a:latin typeface="+mn-lt"/>
                <a:ea typeface="+mn-ea"/>
                <a:cs typeface="+mn-cs"/>
              </a:rPr>
              <a:t>demand curve shifting further to the right,</a:t>
            </a:r>
          </a:p>
          <a:p>
            <a:r>
              <a:rPr lang="en-US" sz="1200" b="0" i="0" u="none" strike="noStrike" kern="1200" baseline="0" dirty="0">
                <a:solidFill>
                  <a:schemeClr val="tx1"/>
                </a:solidFill>
                <a:latin typeface="+mn-lt"/>
                <a:ea typeface="+mn-ea"/>
                <a:cs typeface="+mn-cs"/>
              </a:rPr>
              <a:t>to </a:t>
            </a:r>
            <a:r>
              <a:rPr lang="en-US" sz="1200" b="0" i="1" u="none" strike="noStrike" kern="1200" baseline="0" dirty="0">
                <a:solidFill>
                  <a:schemeClr val="tx1"/>
                </a:solidFill>
                <a:latin typeface="+mn-lt"/>
                <a:ea typeface="+mn-ea"/>
                <a:cs typeface="+mn-cs"/>
              </a:rPr>
              <a:t>AD</a:t>
            </a:r>
            <a:r>
              <a:rPr lang="en-US" sz="1200" b="0" i="0" u="none" strike="noStrike" kern="1200" baseline="0" dirty="0">
                <a:solidFill>
                  <a:schemeClr val="tx1"/>
                </a:solidFill>
                <a:latin typeface="+mn-lt"/>
                <a:ea typeface="+mn-ea"/>
                <a:cs typeface="+mn-cs"/>
              </a:rPr>
              <a:t>2 (point </a:t>
            </a:r>
            <a:r>
              <a:rPr lang="en-US" sz="1200" b="0" i="1" u="none" strike="noStrike" kern="1200" baseline="0" dirty="0">
                <a:solidFill>
                  <a:schemeClr val="tx1"/>
                </a:solidFill>
                <a:latin typeface="+mn-lt"/>
                <a:ea typeface="+mn-ea"/>
                <a:cs typeface="+mn-cs"/>
              </a:rPr>
              <a:t>B</a:t>
            </a:r>
            <a:r>
              <a:rPr lang="en-US" sz="1200" b="0" i="0" u="none" strike="noStrike" kern="1200" baseline="0" dirty="0">
                <a:solidFill>
                  <a:schemeClr val="tx1"/>
                </a:solidFill>
                <a:latin typeface="+mn-lt"/>
                <a:ea typeface="+mn-ea"/>
                <a:cs typeface="+mn-cs"/>
              </a:rPr>
              <a:t>). Because of the </a:t>
            </a:r>
            <a:r>
              <a:rPr lang="en-US" sz="1200" b="0" i="0" u="none" strike="noStrike" kern="1200" baseline="0" dirty="0" err="1">
                <a:solidFill>
                  <a:schemeClr val="tx1"/>
                </a:solidFill>
                <a:latin typeface="+mn-lt"/>
                <a:ea typeface="+mn-ea"/>
                <a:cs typeface="+mn-cs"/>
              </a:rPr>
              <a:t>upwardsloping</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supply curve, the shift in aggregate</a:t>
            </a:r>
          </a:p>
          <a:p>
            <a:r>
              <a:rPr lang="en-US" sz="1200" b="0" i="0" u="none" strike="noStrike" kern="1200" baseline="0" dirty="0">
                <a:solidFill>
                  <a:schemeClr val="tx1"/>
                </a:solidFill>
                <a:latin typeface="+mn-lt"/>
                <a:ea typeface="+mn-ea"/>
                <a:cs typeface="+mn-cs"/>
              </a:rPr>
              <a:t>demand results in a higher price level. In the</a:t>
            </a:r>
          </a:p>
          <a:p>
            <a:r>
              <a:rPr lang="en-US" sz="1200" b="0" i="0" u="none" strike="noStrike" kern="1200" baseline="0" dirty="0">
                <a:solidFill>
                  <a:schemeClr val="tx1"/>
                </a:solidFill>
                <a:latin typeface="+mn-lt"/>
                <a:ea typeface="+mn-ea"/>
                <a:cs typeface="+mn-cs"/>
              </a:rPr>
              <a:t>new equilibrium at point </a:t>
            </a:r>
            <a:r>
              <a:rPr lang="en-US" sz="1200" b="0" i="1" u="none" strike="noStrike" kern="1200" baseline="0" dirty="0">
                <a:solidFill>
                  <a:schemeClr val="tx1"/>
                </a:solidFill>
                <a:latin typeface="+mn-lt"/>
                <a:ea typeface="+mn-ea"/>
                <a:cs typeface="+mn-cs"/>
              </a:rPr>
              <a:t>C</a:t>
            </a:r>
            <a:r>
              <a:rPr lang="en-US" sz="1200" b="0" i="0" u="none" strike="noStrike" kern="1200" baseline="0" dirty="0">
                <a:solidFill>
                  <a:schemeClr val="tx1"/>
                </a:solidFill>
                <a:latin typeface="+mn-lt"/>
                <a:ea typeface="+mn-ea"/>
                <a:cs typeface="+mn-cs"/>
              </a:rPr>
              <a:t>, both real GDP</a:t>
            </a:r>
          </a:p>
          <a:p>
            <a:r>
              <a:rPr lang="en-US" sz="1200" b="0" i="0" u="none" strike="noStrike" kern="1200" baseline="0" dirty="0">
                <a:solidFill>
                  <a:schemeClr val="tx1"/>
                </a:solidFill>
                <a:latin typeface="+mn-lt"/>
                <a:ea typeface="+mn-ea"/>
                <a:cs typeface="+mn-cs"/>
              </a:rPr>
              <a:t>and the price level have increased. The increase</a:t>
            </a:r>
          </a:p>
          <a:p>
            <a:r>
              <a:rPr lang="en-US" sz="1200" b="0" i="0" u="none" strike="noStrike" kern="1200" baseline="0" dirty="0">
                <a:solidFill>
                  <a:schemeClr val="tx1"/>
                </a:solidFill>
                <a:latin typeface="+mn-lt"/>
                <a:ea typeface="+mn-ea"/>
                <a:cs typeface="+mn-cs"/>
              </a:rPr>
              <a:t>in real GDP is less than that indicated</a:t>
            </a:r>
          </a:p>
          <a:p>
            <a:r>
              <a:rPr lang="en-US" sz="1200" b="0" i="0" u="none" strike="noStrike" kern="1200" baseline="0" dirty="0">
                <a:solidFill>
                  <a:schemeClr val="tx1"/>
                </a:solidFill>
                <a:latin typeface="+mn-lt"/>
                <a:ea typeface="+mn-ea"/>
                <a:cs typeface="+mn-cs"/>
              </a:rPr>
              <a:t>by the multiplier effect with a constant price</a:t>
            </a:r>
          </a:p>
          <a:p>
            <a:r>
              <a:rPr lang="en-US" sz="1200" b="0" i="0" u="none" strike="noStrike" kern="1200" baseline="0" dirty="0">
                <a:solidFill>
                  <a:schemeClr val="tx1"/>
                </a:solidFill>
                <a:latin typeface="+mn-lt"/>
                <a:ea typeface="+mn-ea"/>
                <a:cs typeface="+mn-cs"/>
              </a:rPr>
              <a:t>level.</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25</a:t>
            </a:fld>
            <a:endParaRPr lang="en-US"/>
          </a:p>
        </p:txBody>
      </p:sp>
    </p:spTree>
    <p:extLst>
      <p:ext uri="{BB962C8B-B14F-4D97-AF65-F5344CB8AC3E}">
        <p14:creationId xmlns:p14="http://schemas.microsoft.com/office/powerpoint/2010/main" val="1485407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An increase in government purchases</a:t>
            </a:r>
          </a:p>
          <a:p>
            <a:r>
              <a:rPr lang="en-US" sz="1200" b="0" i="0" u="none" strike="noStrike" kern="1200" baseline="0" dirty="0">
                <a:solidFill>
                  <a:schemeClr val="tx1"/>
                </a:solidFill>
                <a:latin typeface="+mn-lt"/>
                <a:ea typeface="+mn-ea"/>
                <a:cs typeface="+mn-cs"/>
              </a:rPr>
              <a:t>will increase the demand for money from</a:t>
            </a:r>
          </a:p>
          <a:p>
            <a:r>
              <a:rPr lang="en-US" sz="1200" b="0" i="0" u="none" strike="noStrike" kern="1200" baseline="0" dirty="0">
                <a:solidFill>
                  <a:schemeClr val="tx1"/>
                </a:solidFill>
                <a:latin typeface="+mn-lt"/>
                <a:ea typeface="+mn-ea"/>
                <a:cs typeface="+mn-cs"/>
              </a:rPr>
              <a:t>Money demand1 to Money demand2 as</a:t>
            </a:r>
          </a:p>
          <a:p>
            <a:r>
              <a:rPr lang="en-US" sz="1200" b="0" i="0" u="none" strike="noStrike" kern="1200" baseline="0" dirty="0">
                <a:solidFill>
                  <a:schemeClr val="tx1"/>
                </a:solidFill>
                <a:latin typeface="+mn-lt"/>
                <a:ea typeface="+mn-ea"/>
                <a:cs typeface="+mn-cs"/>
              </a:rPr>
              <a:t>real GDP and income rise. With the supply</a:t>
            </a:r>
          </a:p>
          <a:p>
            <a:r>
              <a:rPr lang="en-US" sz="1200" b="0" i="0" u="none" strike="noStrike" kern="1200" baseline="0" dirty="0">
                <a:solidFill>
                  <a:schemeClr val="tx1"/>
                </a:solidFill>
                <a:latin typeface="+mn-lt"/>
                <a:ea typeface="+mn-ea"/>
                <a:cs typeface="+mn-cs"/>
              </a:rPr>
              <a:t>of money constant, at $950 billion, the result</a:t>
            </a:r>
          </a:p>
          <a:p>
            <a:r>
              <a:rPr lang="en-US" sz="1200" b="0" i="0" u="none" strike="noStrike" kern="1200" baseline="0" dirty="0">
                <a:solidFill>
                  <a:schemeClr val="tx1"/>
                </a:solidFill>
                <a:latin typeface="+mn-lt"/>
                <a:ea typeface="+mn-ea"/>
                <a:cs typeface="+mn-cs"/>
              </a:rPr>
              <a:t>is an increase in the equilibrium interest</a:t>
            </a:r>
          </a:p>
          <a:p>
            <a:r>
              <a:rPr lang="en-US" sz="1200" b="0" i="0" u="none" strike="noStrike" kern="1200" baseline="0" dirty="0">
                <a:solidFill>
                  <a:schemeClr val="tx1"/>
                </a:solidFill>
                <a:latin typeface="+mn-lt"/>
                <a:ea typeface="+mn-ea"/>
                <a:cs typeface="+mn-cs"/>
              </a:rPr>
              <a:t>rate from 3 percent to 5 percent, which</a:t>
            </a:r>
          </a:p>
          <a:p>
            <a:r>
              <a:rPr lang="en-US" sz="1200" b="0" i="0" u="none" strike="noStrike" kern="1200" baseline="0" dirty="0">
                <a:solidFill>
                  <a:schemeClr val="tx1"/>
                </a:solidFill>
                <a:latin typeface="+mn-lt"/>
                <a:ea typeface="+mn-ea"/>
                <a:cs typeface="+mn-cs"/>
              </a:rPr>
              <a:t>crowds out some consumption, investment,</a:t>
            </a:r>
          </a:p>
          <a:p>
            <a:r>
              <a:rPr lang="en-US" sz="1200" b="0" i="0" u="none" strike="noStrike" kern="1200" baseline="0" dirty="0">
                <a:solidFill>
                  <a:schemeClr val="tx1"/>
                </a:solidFill>
                <a:latin typeface="+mn-lt"/>
                <a:ea typeface="+mn-ea"/>
                <a:cs typeface="+mn-cs"/>
              </a:rPr>
              <a:t>and net exports.</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29</a:t>
            </a:fld>
            <a:endParaRPr lang="en-US"/>
          </a:p>
        </p:txBody>
      </p:sp>
    </p:spTree>
    <p:extLst>
      <p:ext uri="{BB962C8B-B14F-4D97-AF65-F5344CB8AC3E}">
        <p14:creationId xmlns:p14="http://schemas.microsoft.com/office/powerpoint/2010/main" val="2369804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Equilibrium is initially at point </a:t>
            </a:r>
            <a:r>
              <a:rPr lang="en-US" sz="1200" b="0" i="1" u="none" strike="noStrike" kern="1200" baseline="0" dirty="0">
                <a:solidFill>
                  <a:schemeClr val="tx1"/>
                </a:solidFill>
                <a:latin typeface="+mn-lt"/>
                <a:ea typeface="+mn-ea"/>
                <a:cs typeface="+mn-cs"/>
              </a:rPr>
              <a:t>A</a:t>
            </a:r>
            <a:r>
              <a:rPr lang="en-US" sz="1200" b="0" i="0" u="none" strike="noStrike" kern="1200" baseline="0" dirty="0">
                <a:solidFill>
                  <a:schemeClr val="tx1"/>
                </a:solidFill>
                <a:latin typeface="+mn-lt"/>
                <a:ea typeface="+mn-ea"/>
                <a:cs typeface="+mn-cs"/>
              </a:rPr>
              <a:t>, with</a:t>
            </a:r>
          </a:p>
          <a:p>
            <a:r>
              <a:rPr lang="en-US" sz="1200" b="0" i="0" u="none" strike="noStrike" kern="1200" baseline="0" dirty="0">
                <a:solidFill>
                  <a:schemeClr val="tx1"/>
                </a:solidFill>
                <a:latin typeface="+mn-lt"/>
                <a:ea typeface="+mn-ea"/>
                <a:cs typeface="+mn-cs"/>
              </a:rPr>
              <a:t>real GDP of $17.2 trillion below potential</a:t>
            </a:r>
          </a:p>
          <a:p>
            <a:r>
              <a:rPr lang="en-US" sz="1200" b="0" i="0" u="none" strike="noStrike" kern="1200" baseline="0" dirty="0">
                <a:solidFill>
                  <a:schemeClr val="tx1"/>
                </a:solidFill>
                <a:latin typeface="+mn-lt"/>
                <a:ea typeface="+mn-ea"/>
                <a:cs typeface="+mn-cs"/>
              </a:rPr>
              <a:t>GDP, so the economy is in a recession. In</a:t>
            </a:r>
          </a:p>
          <a:p>
            <a:r>
              <a:rPr lang="en-US" sz="1200" b="0" i="0" u="none" strike="noStrike" kern="1200" baseline="0" dirty="0">
                <a:solidFill>
                  <a:schemeClr val="tx1"/>
                </a:solidFill>
                <a:latin typeface="+mn-lt"/>
                <a:ea typeface="+mn-ea"/>
                <a:cs typeface="+mn-cs"/>
              </a:rPr>
              <a:t>the absence of crowding out, an increase in</a:t>
            </a:r>
          </a:p>
          <a:p>
            <a:r>
              <a:rPr lang="en-US" sz="1200" b="0" i="0" u="none" strike="noStrike" kern="1200" baseline="0" dirty="0">
                <a:solidFill>
                  <a:schemeClr val="tx1"/>
                </a:solidFill>
                <a:latin typeface="+mn-lt"/>
                <a:ea typeface="+mn-ea"/>
                <a:cs typeface="+mn-cs"/>
              </a:rPr>
              <a:t>government purchases will shift aggregate</a:t>
            </a:r>
          </a:p>
          <a:p>
            <a:r>
              <a:rPr lang="en-US" sz="1200" b="0" i="0" u="none" strike="noStrike" kern="1200" baseline="0" dirty="0">
                <a:solidFill>
                  <a:schemeClr val="tx1"/>
                </a:solidFill>
                <a:latin typeface="+mn-lt"/>
                <a:ea typeface="+mn-ea"/>
                <a:cs typeface="+mn-cs"/>
              </a:rPr>
              <a:t>demand to </a:t>
            </a:r>
            <a:r>
              <a:rPr lang="en-US" sz="1200" b="0" i="1" u="none" strike="noStrike" kern="1200" baseline="0" dirty="0">
                <a:solidFill>
                  <a:schemeClr val="tx1"/>
                </a:solidFill>
                <a:latin typeface="+mn-lt"/>
                <a:ea typeface="+mn-ea"/>
                <a:cs typeface="+mn-cs"/>
              </a:rPr>
              <a:t>AD</a:t>
            </a:r>
            <a:r>
              <a:rPr lang="en-US" sz="1200" b="0" i="0" u="none" strike="noStrike" kern="1200" baseline="0" dirty="0">
                <a:solidFill>
                  <a:schemeClr val="tx1"/>
                </a:solidFill>
                <a:latin typeface="+mn-lt"/>
                <a:ea typeface="+mn-ea"/>
                <a:cs typeface="+mn-cs"/>
              </a:rPr>
              <a:t>2(no crowding out) and equilibrium</a:t>
            </a:r>
          </a:p>
          <a:p>
            <a:r>
              <a:rPr lang="en-US" sz="1200" b="0" i="0" u="none" strike="noStrike" kern="1200" baseline="0" dirty="0">
                <a:solidFill>
                  <a:schemeClr val="tx1"/>
                </a:solidFill>
                <a:latin typeface="+mn-lt"/>
                <a:ea typeface="+mn-ea"/>
                <a:cs typeface="+mn-cs"/>
              </a:rPr>
              <a:t>is at potential GDP of $17.4 trillion</a:t>
            </a:r>
          </a:p>
          <a:p>
            <a:r>
              <a:rPr lang="en-US" sz="1200" b="0" i="0" u="none" strike="noStrike" kern="1200" baseline="0" dirty="0">
                <a:solidFill>
                  <a:schemeClr val="tx1"/>
                </a:solidFill>
                <a:latin typeface="+mn-lt"/>
                <a:ea typeface="+mn-ea"/>
                <a:cs typeface="+mn-cs"/>
              </a:rPr>
              <a:t>(point </a:t>
            </a:r>
            <a:r>
              <a:rPr lang="en-US" sz="1200" b="0" i="1" u="none" strike="noStrike" kern="1200" baseline="0" dirty="0">
                <a:solidFill>
                  <a:schemeClr val="tx1"/>
                </a:solidFill>
                <a:latin typeface="+mn-lt"/>
                <a:ea typeface="+mn-ea"/>
                <a:cs typeface="+mn-cs"/>
              </a:rPr>
              <a:t>B</a:t>
            </a:r>
            <a:r>
              <a:rPr lang="en-US" sz="1200" b="0" i="0" u="none" strike="noStrike" kern="1200" baseline="0" dirty="0">
                <a:solidFill>
                  <a:schemeClr val="tx1"/>
                </a:solidFill>
                <a:latin typeface="+mn-lt"/>
                <a:ea typeface="+mn-ea"/>
                <a:cs typeface="+mn-cs"/>
              </a:rPr>
              <a:t>). But the higher interest rate</a:t>
            </a:r>
          </a:p>
          <a:p>
            <a:r>
              <a:rPr lang="en-US" sz="1200" b="0" i="0" u="none" strike="noStrike" kern="1200" baseline="0" dirty="0">
                <a:solidFill>
                  <a:schemeClr val="tx1"/>
                </a:solidFill>
                <a:latin typeface="+mn-lt"/>
                <a:ea typeface="+mn-ea"/>
                <a:cs typeface="+mn-cs"/>
              </a:rPr>
              <a:t>resulting from the increased government</a:t>
            </a:r>
          </a:p>
          <a:p>
            <a:r>
              <a:rPr lang="en-US" sz="1200" b="0" i="0" u="none" strike="noStrike" kern="1200" baseline="0" dirty="0">
                <a:solidFill>
                  <a:schemeClr val="tx1"/>
                </a:solidFill>
                <a:latin typeface="+mn-lt"/>
                <a:ea typeface="+mn-ea"/>
                <a:cs typeface="+mn-cs"/>
              </a:rPr>
              <a:t>purchases will reduce consumption, investment,</a:t>
            </a:r>
          </a:p>
          <a:p>
            <a:r>
              <a:rPr lang="en-US" sz="1200" b="0" i="0" u="none" strike="noStrike" kern="1200" baseline="0" dirty="0">
                <a:solidFill>
                  <a:schemeClr val="tx1"/>
                </a:solidFill>
                <a:latin typeface="+mn-lt"/>
                <a:ea typeface="+mn-ea"/>
                <a:cs typeface="+mn-cs"/>
              </a:rPr>
              <a:t>and net exports, causing aggregate</a:t>
            </a:r>
          </a:p>
          <a:p>
            <a:r>
              <a:rPr lang="en-US" sz="1200" b="0" i="0" u="none" strike="noStrike" kern="1200" baseline="0" dirty="0">
                <a:solidFill>
                  <a:schemeClr val="tx1"/>
                </a:solidFill>
                <a:latin typeface="+mn-lt"/>
                <a:ea typeface="+mn-ea"/>
                <a:cs typeface="+mn-cs"/>
              </a:rPr>
              <a:t>demand to shift to </a:t>
            </a:r>
            <a:r>
              <a:rPr lang="en-US" sz="1200" b="0" i="1" u="none" strike="noStrike" kern="1200" baseline="0" dirty="0">
                <a:solidFill>
                  <a:schemeClr val="tx1"/>
                </a:solidFill>
                <a:latin typeface="+mn-lt"/>
                <a:ea typeface="+mn-ea"/>
                <a:cs typeface="+mn-cs"/>
              </a:rPr>
              <a:t>AD</a:t>
            </a:r>
            <a:r>
              <a:rPr lang="en-US" sz="1200" b="0" i="0" u="none" strike="noStrike" kern="1200" baseline="0" dirty="0">
                <a:solidFill>
                  <a:schemeClr val="tx1"/>
                </a:solidFill>
                <a:latin typeface="+mn-lt"/>
                <a:ea typeface="+mn-ea"/>
                <a:cs typeface="+mn-cs"/>
              </a:rPr>
              <a:t>2(crowding out). The result</a:t>
            </a:r>
          </a:p>
          <a:p>
            <a:r>
              <a:rPr lang="en-US" sz="1200" b="0" i="0" u="none" strike="noStrike" kern="1200" baseline="0" dirty="0">
                <a:solidFill>
                  <a:schemeClr val="tx1"/>
                </a:solidFill>
                <a:latin typeface="+mn-lt"/>
                <a:ea typeface="+mn-ea"/>
                <a:cs typeface="+mn-cs"/>
              </a:rPr>
              <a:t>is a new short-run equilibrium at point</a:t>
            </a:r>
          </a:p>
          <a:p>
            <a:r>
              <a:rPr lang="en-US" sz="1200" b="0" i="1" u="none" strike="noStrike" kern="1200" baseline="0" dirty="0">
                <a:solidFill>
                  <a:schemeClr val="tx1"/>
                </a:solidFill>
                <a:latin typeface="+mn-lt"/>
                <a:ea typeface="+mn-ea"/>
                <a:cs typeface="+mn-cs"/>
              </a:rPr>
              <a:t>C</a:t>
            </a:r>
            <a:r>
              <a:rPr lang="en-US" sz="1200" b="0" i="0" u="none" strike="noStrike" kern="1200" baseline="0" dirty="0">
                <a:solidFill>
                  <a:schemeClr val="tx1"/>
                </a:solidFill>
                <a:latin typeface="+mn-lt"/>
                <a:ea typeface="+mn-ea"/>
                <a:cs typeface="+mn-cs"/>
              </a:rPr>
              <a:t>, with real GDP of $17.3 trillion, which is $100 billion short of potential GDP.</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30</a:t>
            </a:fld>
            <a:endParaRPr lang="en-US"/>
          </a:p>
        </p:txBody>
      </p:sp>
    </p:spTree>
    <p:extLst>
      <p:ext uri="{BB962C8B-B14F-4D97-AF65-F5344CB8AC3E}">
        <p14:creationId xmlns:p14="http://schemas.microsoft.com/office/powerpoint/2010/main" val="961674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Congress and President Obama intended the spending increases and tax</a:t>
            </a:r>
          </a:p>
          <a:p>
            <a:r>
              <a:rPr lang="en-US" sz="1200" b="0" i="0" u="none" strike="noStrike" kern="1200" baseline="0" dirty="0">
                <a:solidFill>
                  <a:schemeClr val="tx1"/>
                </a:solidFill>
                <a:latin typeface="+mn-lt"/>
                <a:ea typeface="+mn-ea"/>
                <a:cs typeface="+mn-cs"/>
              </a:rPr>
              <a:t>cuts in the stimulus package to increase aggregate demand and help pull the</a:t>
            </a:r>
          </a:p>
          <a:p>
            <a:r>
              <a:rPr lang="en-US" sz="1200" b="0" i="0" u="none" strike="noStrike" kern="1200" baseline="0" dirty="0">
                <a:solidFill>
                  <a:schemeClr val="tx1"/>
                </a:solidFill>
                <a:latin typeface="+mn-lt"/>
                <a:ea typeface="+mn-ea"/>
                <a:cs typeface="+mn-cs"/>
              </a:rPr>
              <a:t>economy out of the 2007–2009 recession. Panel (a) shows how the increases</a:t>
            </a:r>
          </a:p>
          <a:p>
            <a:r>
              <a:rPr lang="en-US" sz="1200" b="0" i="0" u="none" strike="noStrike" kern="1200" baseline="0" dirty="0">
                <a:solidFill>
                  <a:schemeClr val="tx1"/>
                </a:solidFill>
                <a:latin typeface="+mn-lt"/>
                <a:ea typeface="+mn-ea"/>
                <a:cs typeface="+mn-cs"/>
              </a:rPr>
              <a:t>in spending were distributed, and panel (b) shows how the tax cuts were</a:t>
            </a:r>
          </a:p>
          <a:p>
            <a:r>
              <a:rPr lang="en-US" sz="1200" b="0" i="0" u="none" strike="noStrike" kern="1200" baseline="0" dirty="0">
                <a:solidFill>
                  <a:schemeClr val="tx1"/>
                </a:solidFill>
                <a:latin typeface="+mn-lt"/>
                <a:ea typeface="+mn-ea"/>
                <a:cs typeface="+mn-cs"/>
              </a:rPr>
              <a:t>distributed.</a:t>
            </a:r>
          </a:p>
          <a:p>
            <a:r>
              <a:rPr lang="en-US" sz="1200" b="1" i="0" u="none" strike="noStrike" kern="1200" baseline="0" dirty="0">
                <a:solidFill>
                  <a:schemeClr val="tx1"/>
                </a:solidFill>
                <a:latin typeface="+mn-lt"/>
                <a:ea typeface="+mn-ea"/>
                <a:cs typeface="+mn-cs"/>
              </a:rPr>
              <a:t>Source: </a:t>
            </a:r>
            <a:r>
              <a:rPr lang="en-US" sz="1200" b="0" i="0" u="none" strike="noStrike" kern="1200" baseline="0" dirty="0">
                <a:solidFill>
                  <a:schemeClr val="tx1"/>
                </a:solidFill>
                <a:latin typeface="+mn-lt"/>
                <a:ea typeface="+mn-ea"/>
                <a:cs typeface="+mn-cs"/>
              </a:rPr>
              <a:t>Congressional Budget Office.</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33</a:t>
            </a:fld>
            <a:endParaRPr lang="en-US"/>
          </a:p>
        </p:txBody>
      </p:sp>
    </p:spTree>
    <p:extLst>
      <p:ext uri="{BB962C8B-B14F-4D97-AF65-F5344CB8AC3E}">
        <p14:creationId xmlns:p14="http://schemas.microsoft.com/office/powerpoint/2010/main" val="1136395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Congress and President Obama intended the spending increases and tax cuts in</a:t>
            </a:r>
          </a:p>
          <a:p>
            <a:r>
              <a:rPr lang="en-US" sz="1200" b="0" i="0" u="none" strike="noStrike" kern="1200" baseline="0" dirty="0">
                <a:solidFill>
                  <a:schemeClr val="tx1"/>
                </a:solidFill>
                <a:latin typeface="+mn-lt"/>
                <a:ea typeface="+mn-ea"/>
                <a:cs typeface="+mn-cs"/>
              </a:rPr>
              <a:t>the stimulus package to be temporary. Panel (a) shows the effect of the stimulus</a:t>
            </a:r>
          </a:p>
          <a:p>
            <a:r>
              <a:rPr lang="en-US" sz="1200" b="0" i="0" u="none" strike="noStrike" kern="1200" baseline="0" dirty="0">
                <a:solidFill>
                  <a:schemeClr val="tx1"/>
                </a:solidFill>
                <a:latin typeface="+mn-lt"/>
                <a:ea typeface="+mn-ea"/>
                <a:cs typeface="+mn-cs"/>
              </a:rPr>
              <a:t>package on federal expenditures was greatest during 2010 and declined in the</a:t>
            </a:r>
          </a:p>
          <a:p>
            <a:r>
              <a:rPr lang="en-US" sz="1200" b="0" i="0" u="none" strike="noStrike" kern="1200" baseline="0" dirty="0">
                <a:solidFill>
                  <a:schemeClr val="tx1"/>
                </a:solidFill>
                <a:latin typeface="+mn-lt"/>
                <a:ea typeface="+mn-ea"/>
                <a:cs typeface="+mn-cs"/>
              </a:rPr>
              <a:t>following</a:t>
            </a:r>
          </a:p>
          <a:p>
            <a:r>
              <a:rPr lang="en-US" sz="1200" b="0" i="0" u="none" strike="noStrike" kern="1200" baseline="0" dirty="0">
                <a:solidFill>
                  <a:schemeClr val="tx1"/>
                </a:solidFill>
                <a:latin typeface="+mn-lt"/>
                <a:ea typeface="+mn-ea"/>
                <a:cs typeface="+mn-cs"/>
              </a:rPr>
              <a:t>years. Panel (b) shows that the effect on federal government revenue was</a:t>
            </a:r>
          </a:p>
          <a:p>
            <a:r>
              <a:rPr lang="en-US" sz="1200" b="0" i="0" u="none" strike="noStrike" kern="1200" baseline="0" dirty="0">
                <a:solidFill>
                  <a:schemeClr val="tx1"/>
                </a:solidFill>
                <a:latin typeface="+mn-lt"/>
                <a:ea typeface="+mn-ea"/>
                <a:cs typeface="+mn-cs"/>
              </a:rPr>
              <a:t>greatest during 2010 and had declined to almost zero by early 2011.</a:t>
            </a:r>
          </a:p>
          <a:p>
            <a:r>
              <a:rPr lang="en-US" sz="1200" b="1" i="0" u="none" strike="noStrike" kern="1200" baseline="0" dirty="0">
                <a:solidFill>
                  <a:schemeClr val="tx1"/>
                </a:solidFill>
                <a:latin typeface="+mn-lt"/>
                <a:ea typeface="+mn-ea"/>
                <a:cs typeface="+mn-cs"/>
              </a:rPr>
              <a:t>Source: </a:t>
            </a:r>
            <a:r>
              <a:rPr lang="en-US" sz="1200" b="0" i="0" u="none" strike="noStrike" kern="1200" baseline="0" dirty="0">
                <a:solidFill>
                  <a:schemeClr val="tx1"/>
                </a:solidFill>
                <a:latin typeface="+mn-lt"/>
                <a:ea typeface="+mn-ea"/>
                <a:cs typeface="+mn-cs"/>
              </a:rPr>
              <a:t>Federal Reserve Bank of St. Louis.</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34</a:t>
            </a:fld>
            <a:endParaRPr lang="en-US"/>
          </a:p>
        </p:txBody>
      </p:sp>
    </p:spTree>
    <p:extLst>
      <p:ext uri="{BB962C8B-B14F-4D97-AF65-F5344CB8AC3E}">
        <p14:creationId xmlns:p14="http://schemas.microsoft.com/office/powerpoint/2010/main" val="2162689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During wars, government spending increases</a:t>
            </a:r>
          </a:p>
          <a:p>
            <a:r>
              <a:rPr lang="en-US" sz="1200" b="0" i="0" u="none" strike="noStrike" kern="1200" baseline="0" dirty="0">
                <a:solidFill>
                  <a:schemeClr val="tx1"/>
                </a:solidFill>
                <a:latin typeface="+mn-lt"/>
                <a:ea typeface="+mn-ea"/>
                <a:cs typeface="+mn-cs"/>
              </a:rPr>
              <a:t>far more than tax revenues, increasing</a:t>
            </a:r>
          </a:p>
          <a:p>
            <a:r>
              <a:rPr lang="en-US" sz="1200" b="0" i="0" u="none" strike="noStrike" kern="1200" baseline="0" dirty="0">
                <a:solidFill>
                  <a:schemeClr val="tx1"/>
                </a:solidFill>
                <a:latin typeface="+mn-lt"/>
                <a:ea typeface="+mn-ea"/>
                <a:cs typeface="+mn-cs"/>
              </a:rPr>
              <a:t>the budget deficit. The budget deficit</a:t>
            </a:r>
          </a:p>
          <a:p>
            <a:r>
              <a:rPr lang="en-US" sz="1200" b="0" i="0" u="none" strike="noStrike" kern="1200" baseline="0" dirty="0">
                <a:solidFill>
                  <a:schemeClr val="tx1"/>
                </a:solidFill>
                <a:latin typeface="+mn-lt"/>
                <a:ea typeface="+mn-ea"/>
                <a:cs typeface="+mn-cs"/>
              </a:rPr>
              <a:t>also increases during recessions, as government</a:t>
            </a:r>
          </a:p>
          <a:p>
            <a:r>
              <a:rPr lang="en-US" sz="1200" b="0" i="0" u="none" strike="noStrike" kern="1200" baseline="0" dirty="0">
                <a:solidFill>
                  <a:schemeClr val="tx1"/>
                </a:solidFill>
                <a:latin typeface="+mn-lt"/>
                <a:ea typeface="+mn-ea"/>
                <a:cs typeface="+mn-cs"/>
              </a:rPr>
              <a:t>spending increases and tax revenues</a:t>
            </a:r>
          </a:p>
          <a:p>
            <a:r>
              <a:rPr lang="en-US" sz="1200" b="0" i="0" u="none" strike="noStrike" kern="1200" baseline="0" dirty="0">
                <a:solidFill>
                  <a:schemeClr val="tx1"/>
                </a:solidFill>
                <a:latin typeface="+mn-lt"/>
                <a:ea typeface="+mn-ea"/>
                <a:cs typeface="+mn-cs"/>
              </a:rPr>
              <a:t>fall.</a:t>
            </a:r>
          </a:p>
          <a:p>
            <a:r>
              <a:rPr lang="en-US" sz="1200" b="0" i="1" u="none" strike="noStrike" kern="1200" baseline="0" dirty="0">
                <a:solidFill>
                  <a:schemeClr val="tx1"/>
                </a:solidFill>
                <a:latin typeface="+mn-lt"/>
                <a:ea typeface="+mn-ea"/>
                <a:cs typeface="+mn-cs"/>
              </a:rPr>
              <a:t>Note: </a:t>
            </a:r>
            <a:r>
              <a:rPr lang="en-US" sz="1200" b="0" i="0" u="none" strike="noStrike" kern="1200" baseline="0" dirty="0">
                <a:solidFill>
                  <a:schemeClr val="tx1"/>
                </a:solidFill>
                <a:latin typeface="+mn-lt"/>
                <a:ea typeface="+mn-ea"/>
                <a:cs typeface="+mn-cs"/>
              </a:rPr>
              <a:t>The value for 2013 is an estimate</a:t>
            </a:r>
          </a:p>
          <a:p>
            <a:r>
              <a:rPr lang="en-US" sz="1200" b="0" i="0" u="none" strike="noStrike" kern="1200" baseline="0" dirty="0">
                <a:solidFill>
                  <a:schemeClr val="tx1"/>
                </a:solidFill>
                <a:latin typeface="+mn-lt"/>
                <a:ea typeface="+mn-ea"/>
                <a:cs typeface="+mn-cs"/>
              </a:rPr>
              <a:t>prepared by the Congressional Budget Office</a:t>
            </a:r>
          </a:p>
          <a:p>
            <a:r>
              <a:rPr lang="en-US" sz="1200" b="0" i="0" u="none" strike="noStrike" kern="1200" baseline="0" dirty="0">
                <a:solidFill>
                  <a:schemeClr val="tx1"/>
                </a:solidFill>
                <a:latin typeface="+mn-lt"/>
                <a:ea typeface="+mn-ea"/>
                <a:cs typeface="+mn-cs"/>
              </a:rPr>
              <a:t>in May 2013.</a:t>
            </a:r>
          </a:p>
          <a:p>
            <a:r>
              <a:rPr lang="en-US" sz="1200" b="1" i="0" u="none" strike="noStrike" kern="1200" baseline="0" dirty="0">
                <a:solidFill>
                  <a:schemeClr val="tx1"/>
                </a:solidFill>
                <a:latin typeface="+mn-lt"/>
                <a:ea typeface="+mn-ea"/>
                <a:cs typeface="+mn-cs"/>
              </a:rPr>
              <a:t>Sources: </a:t>
            </a:r>
            <a:r>
              <a:rPr lang="en-US" sz="1200" b="0" i="1" u="none" strike="noStrike" kern="1200" baseline="0" dirty="0">
                <a:solidFill>
                  <a:schemeClr val="tx1"/>
                </a:solidFill>
                <a:latin typeface="+mn-lt"/>
                <a:ea typeface="+mn-ea"/>
                <a:cs typeface="+mn-cs"/>
              </a:rPr>
              <a:t>Budget of the United States</a:t>
            </a:r>
          </a:p>
          <a:p>
            <a:r>
              <a:rPr lang="en-US" sz="1200" b="0" i="1" u="none" strike="noStrike" kern="1200" baseline="0" dirty="0">
                <a:solidFill>
                  <a:schemeClr val="tx1"/>
                </a:solidFill>
                <a:latin typeface="+mn-lt"/>
                <a:ea typeface="+mn-ea"/>
                <a:cs typeface="+mn-cs"/>
              </a:rPr>
              <a:t>Government, Fiscal Year 2003, Historical</a:t>
            </a:r>
          </a:p>
          <a:p>
            <a:r>
              <a:rPr lang="en-US" sz="1200" b="0" i="1" u="none" strike="noStrike" kern="1200" baseline="0" dirty="0">
                <a:solidFill>
                  <a:schemeClr val="tx1"/>
                </a:solidFill>
                <a:latin typeface="+mn-lt"/>
                <a:ea typeface="+mn-ea"/>
                <a:cs typeface="+mn-cs"/>
              </a:rPr>
              <a:t>Tables</a:t>
            </a:r>
            <a:r>
              <a:rPr lang="en-US" sz="1200" b="0" i="0" u="none" strike="noStrike" kern="1200" baseline="0" dirty="0">
                <a:solidFill>
                  <a:schemeClr val="tx1"/>
                </a:solidFill>
                <a:latin typeface="+mn-lt"/>
                <a:ea typeface="+mn-ea"/>
                <a:cs typeface="+mn-cs"/>
              </a:rPr>
              <a:t>, Washington, DC: U.S. Government</a:t>
            </a:r>
          </a:p>
          <a:p>
            <a:r>
              <a:rPr lang="en-US" sz="1200" b="0" i="0" u="none" strike="noStrike" kern="1200" baseline="0" dirty="0">
                <a:solidFill>
                  <a:schemeClr val="tx1"/>
                </a:solidFill>
                <a:latin typeface="+mn-lt"/>
                <a:ea typeface="+mn-ea"/>
                <a:cs typeface="+mn-cs"/>
              </a:rPr>
              <a:t>Printing Office, 2002; U.S. Bureau of Economic</a:t>
            </a:r>
          </a:p>
          <a:p>
            <a:r>
              <a:rPr lang="en-US" sz="1200" b="0" i="0" u="none" strike="noStrike" kern="1200" baseline="0" dirty="0">
                <a:solidFill>
                  <a:schemeClr val="tx1"/>
                </a:solidFill>
                <a:latin typeface="+mn-lt"/>
                <a:ea typeface="+mn-ea"/>
                <a:cs typeface="+mn-cs"/>
              </a:rPr>
              <a:t>Analysis; and Congressional Budget Office.</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42</a:t>
            </a:fld>
            <a:endParaRPr lang="en-US"/>
          </a:p>
        </p:txBody>
      </p:sp>
    </p:spTree>
    <p:extLst>
      <p:ext uri="{BB962C8B-B14F-4D97-AF65-F5344CB8AC3E}">
        <p14:creationId xmlns:p14="http://schemas.microsoft.com/office/powerpoint/2010/main" val="3571237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federal government debt increases</a:t>
            </a:r>
          </a:p>
          <a:p>
            <a:r>
              <a:rPr lang="en-US" sz="1200" b="0" i="0" u="none" strike="noStrike" kern="1200" baseline="0" dirty="0">
                <a:solidFill>
                  <a:schemeClr val="tx1"/>
                </a:solidFill>
                <a:latin typeface="+mn-lt"/>
                <a:ea typeface="+mn-ea"/>
                <a:cs typeface="+mn-cs"/>
              </a:rPr>
              <a:t>whenever the federal government runs a</a:t>
            </a:r>
          </a:p>
          <a:p>
            <a:r>
              <a:rPr lang="en-US" sz="1200" b="0" i="0" u="none" strike="noStrike" kern="1200" baseline="0" dirty="0">
                <a:solidFill>
                  <a:schemeClr val="tx1"/>
                </a:solidFill>
                <a:latin typeface="+mn-lt"/>
                <a:ea typeface="+mn-ea"/>
                <a:cs typeface="+mn-cs"/>
              </a:rPr>
              <a:t>budget deficit. The large deficits incurred</a:t>
            </a:r>
          </a:p>
          <a:p>
            <a:r>
              <a:rPr lang="en-US" sz="1200" b="0" i="0" u="none" strike="noStrike" kern="1200" baseline="0" dirty="0">
                <a:solidFill>
                  <a:schemeClr val="tx1"/>
                </a:solidFill>
                <a:latin typeface="+mn-lt"/>
                <a:ea typeface="+mn-ea"/>
                <a:cs typeface="+mn-cs"/>
              </a:rPr>
              <a:t>during World Wars I and II, the Great Depression,</a:t>
            </a:r>
          </a:p>
          <a:p>
            <a:r>
              <a:rPr lang="en-US" sz="1200" b="0" i="0" u="none" strike="noStrike" kern="1200" baseline="0" dirty="0">
                <a:solidFill>
                  <a:schemeClr val="tx1"/>
                </a:solidFill>
                <a:latin typeface="+mn-lt"/>
                <a:ea typeface="+mn-ea"/>
                <a:cs typeface="+mn-cs"/>
              </a:rPr>
              <a:t>and the 1980s and early 1990s increased</a:t>
            </a:r>
          </a:p>
          <a:p>
            <a:r>
              <a:rPr lang="en-US" sz="1200" b="0" i="0" u="none" strike="noStrike" kern="1200" baseline="0" dirty="0">
                <a:solidFill>
                  <a:schemeClr val="tx1"/>
                </a:solidFill>
                <a:latin typeface="+mn-lt"/>
                <a:ea typeface="+mn-ea"/>
                <a:cs typeface="+mn-cs"/>
              </a:rPr>
              <a:t>the ratio of debt to GDP. The large</a:t>
            </a:r>
          </a:p>
          <a:p>
            <a:r>
              <a:rPr lang="en-US" sz="1200" b="0" i="0" u="none" strike="noStrike" kern="1200" baseline="0" dirty="0">
                <a:solidFill>
                  <a:schemeClr val="tx1"/>
                </a:solidFill>
                <a:latin typeface="+mn-lt"/>
                <a:ea typeface="+mn-ea"/>
                <a:cs typeface="+mn-cs"/>
              </a:rPr>
              <a:t>deficits after 2008 caused the ratio to spike</a:t>
            </a:r>
          </a:p>
          <a:p>
            <a:r>
              <a:rPr lang="en-US" sz="1200" b="0" i="0" u="none" strike="noStrike" kern="1200" baseline="0" dirty="0">
                <a:solidFill>
                  <a:schemeClr val="tx1"/>
                </a:solidFill>
                <a:latin typeface="+mn-lt"/>
                <a:ea typeface="+mn-ea"/>
                <a:cs typeface="+mn-cs"/>
              </a:rPr>
              <a:t>up to its highest level since 1947.</a:t>
            </a:r>
          </a:p>
          <a:p>
            <a:r>
              <a:rPr lang="en-US" sz="1200" b="0" i="1" u="none" strike="noStrike" kern="1200" baseline="0" dirty="0">
                <a:solidFill>
                  <a:schemeClr val="tx1"/>
                </a:solidFill>
                <a:latin typeface="+mn-lt"/>
                <a:ea typeface="+mn-ea"/>
                <a:cs typeface="+mn-cs"/>
              </a:rPr>
              <a:t>Note: </a:t>
            </a:r>
            <a:r>
              <a:rPr lang="en-US" sz="1200" b="0" i="0" u="none" strike="noStrike" kern="1200" baseline="0" dirty="0">
                <a:solidFill>
                  <a:schemeClr val="tx1"/>
                </a:solidFill>
                <a:latin typeface="+mn-lt"/>
                <a:ea typeface="+mn-ea"/>
                <a:cs typeface="+mn-cs"/>
              </a:rPr>
              <a:t>The value for 2013 is an estimate</a:t>
            </a:r>
          </a:p>
          <a:p>
            <a:r>
              <a:rPr lang="en-US" sz="1200" b="0" i="0" u="none" strike="noStrike" kern="1200" baseline="0" dirty="0">
                <a:solidFill>
                  <a:schemeClr val="tx1"/>
                </a:solidFill>
                <a:latin typeface="+mn-lt"/>
                <a:ea typeface="+mn-ea"/>
                <a:cs typeface="+mn-cs"/>
              </a:rPr>
              <a:t>prepared by the Congressional Budget Office</a:t>
            </a:r>
          </a:p>
          <a:p>
            <a:r>
              <a:rPr lang="en-US" sz="1200" b="0" i="0" u="none" strike="noStrike" kern="1200" baseline="0" dirty="0">
                <a:solidFill>
                  <a:schemeClr val="tx1"/>
                </a:solidFill>
                <a:latin typeface="+mn-lt"/>
                <a:ea typeface="+mn-ea"/>
                <a:cs typeface="+mn-cs"/>
              </a:rPr>
              <a:t>in May 2013.</a:t>
            </a:r>
          </a:p>
          <a:p>
            <a:r>
              <a:rPr lang="en-US" sz="1200" b="1" i="0" u="none" strike="noStrike" kern="1200" baseline="0" dirty="0">
                <a:solidFill>
                  <a:schemeClr val="tx1"/>
                </a:solidFill>
                <a:latin typeface="+mn-lt"/>
                <a:ea typeface="+mn-ea"/>
                <a:cs typeface="+mn-cs"/>
              </a:rPr>
              <a:t>Sources: </a:t>
            </a:r>
            <a:r>
              <a:rPr lang="en-US" sz="1200" b="0" i="0" u="none" strike="noStrike" kern="1200" baseline="0" dirty="0">
                <a:solidFill>
                  <a:schemeClr val="tx1"/>
                </a:solidFill>
                <a:latin typeface="+mn-lt"/>
                <a:ea typeface="+mn-ea"/>
                <a:cs typeface="+mn-cs"/>
              </a:rPr>
              <a:t>U.S. Bureau of the Census,</a:t>
            </a:r>
          </a:p>
          <a:p>
            <a:r>
              <a:rPr lang="en-US" sz="1200" b="0" i="1" u="none" strike="noStrike" kern="1200" baseline="0" dirty="0">
                <a:solidFill>
                  <a:schemeClr val="tx1"/>
                </a:solidFill>
                <a:latin typeface="+mn-lt"/>
                <a:ea typeface="+mn-ea"/>
                <a:cs typeface="+mn-cs"/>
              </a:rPr>
              <a:t>Historical Statistics of the United States,</a:t>
            </a:r>
          </a:p>
          <a:p>
            <a:r>
              <a:rPr lang="en-US" sz="1200" b="0" i="1" u="none" strike="noStrike" kern="1200" baseline="0" dirty="0">
                <a:solidFill>
                  <a:schemeClr val="tx1"/>
                </a:solidFill>
                <a:latin typeface="+mn-lt"/>
                <a:ea typeface="+mn-ea"/>
                <a:cs typeface="+mn-cs"/>
              </a:rPr>
              <a:t>Colonial Times to 1970</a:t>
            </a:r>
            <a:r>
              <a:rPr lang="en-US" sz="1200" b="0" i="0" u="none" strike="noStrike" kern="1200" baseline="0" dirty="0">
                <a:solidFill>
                  <a:schemeClr val="tx1"/>
                </a:solidFill>
                <a:latin typeface="+mn-lt"/>
                <a:ea typeface="+mn-ea"/>
                <a:cs typeface="+mn-cs"/>
              </a:rPr>
              <a:t>, Washington, DC:</a:t>
            </a:r>
          </a:p>
          <a:p>
            <a:r>
              <a:rPr lang="en-US" sz="1200" b="0" i="0" u="none" strike="noStrike" kern="1200" baseline="0" dirty="0">
                <a:solidFill>
                  <a:schemeClr val="tx1"/>
                </a:solidFill>
                <a:latin typeface="+mn-lt"/>
                <a:ea typeface="+mn-ea"/>
                <a:cs typeface="+mn-cs"/>
              </a:rPr>
              <a:t>U.S. Government Printing Office, 1975; Budget</a:t>
            </a:r>
          </a:p>
          <a:p>
            <a:r>
              <a:rPr lang="en-US" sz="1200" b="0" i="0" u="none" strike="noStrike" kern="1200" baseline="0" dirty="0">
                <a:solidFill>
                  <a:schemeClr val="tx1"/>
                </a:solidFill>
                <a:latin typeface="+mn-lt"/>
                <a:ea typeface="+mn-ea"/>
                <a:cs typeface="+mn-cs"/>
              </a:rPr>
              <a:t>of the United States Government, Fiscal Year</a:t>
            </a:r>
          </a:p>
          <a:p>
            <a:r>
              <a:rPr lang="en-US" sz="1200" b="0" i="0" u="none" strike="noStrike" kern="1200" baseline="0" dirty="0">
                <a:solidFill>
                  <a:schemeClr val="tx1"/>
                </a:solidFill>
                <a:latin typeface="+mn-lt"/>
                <a:ea typeface="+mn-ea"/>
                <a:cs typeface="+mn-cs"/>
              </a:rPr>
              <a:t>2003, Historical Printing Office, 2002; Federal</a:t>
            </a:r>
          </a:p>
          <a:p>
            <a:r>
              <a:rPr lang="en-US" sz="1200" b="0" i="0" u="none" strike="noStrike" kern="1200" baseline="0" dirty="0">
                <a:solidFill>
                  <a:schemeClr val="tx1"/>
                </a:solidFill>
                <a:latin typeface="+mn-lt"/>
                <a:ea typeface="+mn-ea"/>
                <a:cs typeface="+mn-cs"/>
              </a:rPr>
              <a:t>Reserve Bank of St. Louis; and Congressional</a:t>
            </a:r>
          </a:p>
          <a:p>
            <a:r>
              <a:rPr lang="en-US" sz="1200" b="0" i="0" u="none" strike="noStrike" kern="1200" baseline="0" dirty="0">
                <a:solidFill>
                  <a:schemeClr val="tx1"/>
                </a:solidFill>
                <a:latin typeface="+mn-lt"/>
                <a:ea typeface="+mn-ea"/>
                <a:cs typeface="+mn-cs"/>
              </a:rPr>
              <a:t>Budget Office.</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48</a:t>
            </a:fld>
            <a:endParaRPr lang="en-US"/>
          </a:p>
        </p:txBody>
      </p:sp>
    </p:spTree>
    <p:extLst>
      <p:ext uri="{BB962C8B-B14F-4D97-AF65-F5344CB8AC3E}">
        <p14:creationId xmlns:p14="http://schemas.microsoft.com/office/powerpoint/2010/main" val="15924002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initial equilibrium is at point </a:t>
            </a:r>
            <a:r>
              <a:rPr lang="en-US" sz="1200" b="0" i="1" u="none" strike="noStrike" kern="1200" baseline="0" dirty="0">
                <a:solidFill>
                  <a:schemeClr val="tx1"/>
                </a:solidFill>
                <a:latin typeface="+mn-lt"/>
                <a:ea typeface="+mn-ea"/>
                <a:cs typeface="+mn-cs"/>
              </a:rPr>
              <a:t>A</a:t>
            </a:r>
            <a:r>
              <a:rPr lang="en-US" sz="1200" b="0" i="0" u="none" strike="noStrike" kern="1200" baseline="0" dirty="0">
                <a:solidFill>
                  <a:schemeClr val="tx1"/>
                </a:solidFill>
                <a:latin typeface="+mn-lt"/>
                <a:ea typeface="+mn-ea"/>
                <a:cs typeface="+mn-cs"/>
              </a:rPr>
              <a:t>. With</a:t>
            </a:r>
          </a:p>
          <a:p>
            <a:r>
              <a:rPr lang="en-US" sz="1200" b="0" i="0" u="none" strike="noStrike" kern="1200" baseline="0" dirty="0">
                <a:solidFill>
                  <a:schemeClr val="tx1"/>
                </a:solidFill>
                <a:latin typeface="+mn-lt"/>
                <a:ea typeface="+mn-ea"/>
                <a:cs typeface="+mn-cs"/>
              </a:rPr>
              <a:t>no tax change, the long-run aggregate supply</a:t>
            </a:r>
          </a:p>
          <a:p>
            <a:r>
              <a:rPr lang="en-US" sz="1200" b="0" i="0" u="none" strike="noStrike" kern="1200" baseline="0" dirty="0">
                <a:solidFill>
                  <a:schemeClr val="tx1"/>
                </a:solidFill>
                <a:latin typeface="+mn-lt"/>
                <a:ea typeface="+mn-ea"/>
                <a:cs typeface="+mn-cs"/>
              </a:rPr>
              <a:t>curve shifts to the right, from </a:t>
            </a:r>
            <a:r>
              <a:rPr lang="en-US" sz="1200" b="0" i="1" u="none" strike="noStrike" kern="1200" baseline="0" dirty="0">
                <a:solidFill>
                  <a:schemeClr val="tx1"/>
                </a:solidFill>
                <a:latin typeface="+mn-lt"/>
                <a:ea typeface="+mn-ea"/>
                <a:cs typeface="+mn-cs"/>
              </a:rPr>
              <a:t>LRAS</a:t>
            </a:r>
            <a:r>
              <a:rPr lang="en-US" sz="1200" b="0" i="0" u="none" strike="noStrike" kern="1200" baseline="0" dirty="0">
                <a:solidFill>
                  <a:schemeClr val="tx1"/>
                </a:solidFill>
                <a:latin typeface="+mn-lt"/>
                <a:ea typeface="+mn-ea"/>
                <a:cs typeface="+mn-cs"/>
              </a:rPr>
              <a:t>1 to</a:t>
            </a:r>
          </a:p>
          <a:p>
            <a:r>
              <a:rPr lang="en-US" sz="1200" b="0" i="1" u="none" strike="noStrike" kern="1200" baseline="0" dirty="0">
                <a:solidFill>
                  <a:schemeClr val="tx1"/>
                </a:solidFill>
                <a:latin typeface="+mn-lt"/>
                <a:ea typeface="+mn-ea"/>
                <a:cs typeface="+mn-cs"/>
              </a:rPr>
              <a:t>LRAS</a:t>
            </a:r>
            <a:r>
              <a:rPr lang="en-US" sz="1200" b="0" i="0" u="none" strike="noStrike" kern="1200" baseline="0" dirty="0">
                <a:solidFill>
                  <a:schemeClr val="tx1"/>
                </a:solidFill>
                <a:latin typeface="+mn-lt"/>
                <a:ea typeface="+mn-ea"/>
                <a:cs typeface="+mn-cs"/>
              </a:rPr>
              <a:t>2. Equilibrium moves to point </a:t>
            </a:r>
            <a:r>
              <a:rPr lang="en-US" sz="1200" b="0" i="1" u="none" strike="noStrike" kern="1200" baseline="0" dirty="0">
                <a:solidFill>
                  <a:schemeClr val="tx1"/>
                </a:solidFill>
                <a:latin typeface="+mn-lt"/>
                <a:ea typeface="+mn-ea"/>
                <a:cs typeface="+mn-cs"/>
              </a:rPr>
              <a:t>B</a:t>
            </a:r>
            <a:r>
              <a:rPr lang="en-US" sz="1200" b="0" i="0" u="none" strike="noStrike" kern="1200" baseline="0" dirty="0">
                <a:solidFill>
                  <a:schemeClr val="tx1"/>
                </a:solidFill>
                <a:latin typeface="+mn-lt"/>
                <a:ea typeface="+mn-ea"/>
                <a:cs typeface="+mn-cs"/>
              </a:rPr>
              <a:t>, with</a:t>
            </a:r>
          </a:p>
          <a:p>
            <a:r>
              <a:rPr lang="en-US" sz="1200" b="0" i="0" u="none" strike="noStrike" kern="1200" baseline="0" dirty="0">
                <a:solidFill>
                  <a:schemeClr val="tx1"/>
                </a:solidFill>
                <a:latin typeface="+mn-lt"/>
                <a:ea typeface="+mn-ea"/>
                <a:cs typeface="+mn-cs"/>
              </a:rPr>
              <a:t>the price level falling from </a:t>
            </a:r>
            <a:r>
              <a:rPr lang="en-US" sz="1200" b="0" i="1" u="none" strike="noStrike" kern="1200" baseline="0" dirty="0">
                <a:solidFill>
                  <a:schemeClr val="tx1"/>
                </a:solidFill>
                <a:latin typeface="+mn-lt"/>
                <a:ea typeface="+mn-ea"/>
                <a:cs typeface="+mn-cs"/>
              </a:rPr>
              <a:t>P</a:t>
            </a:r>
            <a:r>
              <a:rPr lang="en-US" sz="1200" b="0" i="0" u="none" strike="noStrike" kern="1200" baseline="0" dirty="0">
                <a:solidFill>
                  <a:schemeClr val="tx1"/>
                </a:solidFill>
                <a:latin typeface="+mn-lt"/>
                <a:ea typeface="+mn-ea"/>
                <a:cs typeface="+mn-cs"/>
              </a:rPr>
              <a:t>1 to </a:t>
            </a:r>
            <a:r>
              <a:rPr lang="en-US" sz="1200" b="0" i="1" u="none" strike="noStrike" kern="1200" baseline="0" dirty="0">
                <a:solidFill>
                  <a:schemeClr val="tx1"/>
                </a:solidFill>
                <a:latin typeface="+mn-lt"/>
                <a:ea typeface="+mn-ea"/>
                <a:cs typeface="+mn-cs"/>
              </a:rPr>
              <a:t>P</a:t>
            </a:r>
            <a:r>
              <a:rPr lang="en-US" sz="1200" b="0" i="0" u="none" strike="noStrike" kern="1200" baseline="0" dirty="0">
                <a:solidFill>
                  <a:schemeClr val="tx1"/>
                </a:solidFill>
                <a:latin typeface="+mn-lt"/>
                <a:ea typeface="+mn-ea"/>
                <a:cs typeface="+mn-cs"/>
              </a:rPr>
              <a:t>2 and real</a:t>
            </a:r>
          </a:p>
          <a:p>
            <a:r>
              <a:rPr lang="en-US" sz="1200" b="0" i="0" u="none" strike="noStrike" kern="1200" baseline="0" dirty="0">
                <a:solidFill>
                  <a:schemeClr val="tx1"/>
                </a:solidFill>
                <a:latin typeface="+mn-lt"/>
                <a:ea typeface="+mn-ea"/>
                <a:cs typeface="+mn-cs"/>
              </a:rPr>
              <a:t>GDP increasing from </a:t>
            </a:r>
            <a:r>
              <a:rPr lang="en-US" sz="1200" b="0" i="1" u="none" strike="noStrike" kern="1200" baseline="0" dirty="0">
                <a:solidFill>
                  <a:schemeClr val="tx1"/>
                </a:solidFill>
                <a:latin typeface="+mn-lt"/>
                <a:ea typeface="+mn-ea"/>
                <a:cs typeface="+mn-cs"/>
              </a:rPr>
              <a:t>Y</a:t>
            </a:r>
            <a:r>
              <a:rPr lang="en-US" sz="1200" b="0" i="0" u="none" strike="noStrike" kern="1200" baseline="0" dirty="0">
                <a:solidFill>
                  <a:schemeClr val="tx1"/>
                </a:solidFill>
                <a:latin typeface="+mn-lt"/>
                <a:ea typeface="+mn-ea"/>
                <a:cs typeface="+mn-cs"/>
              </a:rPr>
              <a:t>1 to </a:t>
            </a:r>
            <a:r>
              <a:rPr lang="en-US" sz="1200" b="0" i="1" u="none" strike="noStrike" kern="1200" baseline="0" dirty="0">
                <a:solidFill>
                  <a:schemeClr val="tx1"/>
                </a:solidFill>
                <a:latin typeface="+mn-lt"/>
                <a:ea typeface="+mn-ea"/>
                <a:cs typeface="+mn-cs"/>
              </a:rPr>
              <a:t>Y</a:t>
            </a:r>
            <a:r>
              <a:rPr lang="en-US" sz="1200" b="0" i="0" u="none" strike="noStrike" kern="1200" baseline="0" dirty="0">
                <a:solidFill>
                  <a:schemeClr val="tx1"/>
                </a:solidFill>
                <a:latin typeface="+mn-lt"/>
                <a:ea typeface="+mn-ea"/>
                <a:cs typeface="+mn-cs"/>
              </a:rPr>
              <a:t>2. With tax reductions</a:t>
            </a:r>
          </a:p>
          <a:p>
            <a:r>
              <a:rPr lang="en-US" sz="1200" b="0" i="0" u="none" strike="noStrike" kern="1200" baseline="0" dirty="0">
                <a:solidFill>
                  <a:schemeClr val="tx1"/>
                </a:solidFill>
                <a:latin typeface="+mn-lt"/>
                <a:ea typeface="+mn-ea"/>
                <a:cs typeface="+mn-cs"/>
              </a:rPr>
              <a:t>and simplifications, the long-run</a:t>
            </a:r>
          </a:p>
          <a:p>
            <a:r>
              <a:rPr lang="en-US" sz="1200" b="0" i="0" u="none" strike="noStrike" kern="1200" baseline="0" dirty="0">
                <a:solidFill>
                  <a:schemeClr val="tx1"/>
                </a:solidFill>
                <a:latin typeface="+mn-lt"/>
                <a:ea typeface="+mn-ea"/>
                <a:cs typeface="+mn-cs"/>
              </a:rPr>
              <a:t>aggregate supply curve shifts further to the</a:t>
            </a:r>
          </a:p>
          <a:p>
            <a:r>
              <a:rPr lang="en-US" sz="1200" b="0" i="0" u="none" strike="noStrike" kern="1200" baseline="0" dirty="0">
                <a:solidFill>
                  <a:schemeClr val="tx1"/>
                </a:solidFill>
                <a:latin typeface="+mn-lt"/>
                <a:ea typeface="+mn-ea"/>
                <a:cs typeface="+mn-cs"/>
              </a:rPr>
              <a:t>right, to </a:t>
            </a:r>
            <a:r>
              <a:rPr lang="en-US" sz="1200" b="0" i="1" u="none" strike="noStrike" kern="1200" baseline="0" dirty="0">
                <a:solidFill>
                  <a:schemeClr val="tx1"/>
                </a:solidFill>
                <a:latin typeface="+mn-lt"/>
                <a:ea typeface="+mn-ea"/>
                <a:cs typeface="+mn-cs"/>
              </a:rPr>
              <a:t>LRAS</a:t>
            </a:r>
            <a:r>
              <a:rPr lang="en-US" sz="1200" b="0" i="0" u="none" strike="noStrike" kern="1200" baseline="0" dirty="0">
                <a:solidFill>
                  <a:schemeClr val="tx1"/>
                </a:solidFill>
                <a:latin typeface="+mn-lt"/>
                <a:ea typeface="+mn-ea"/>
                <a:cs typeface="+mn-cs"/>
              </a:rPr>
              <a:t>3, and equilibrium moves to</a:t>
            </a:r>
          </a:p>
          <a:p>
            <a:r>
              <a:rPr lang="en-US" sz="1200" b="0" i="0" u="none" strike="noStrike" kern="1200" baseline="0" dirty="0">
                <a:solidFill>
                  <a:schemeClr val="tx1"/>
                </a:solidFill>
                <a:latin typeface="+mn-lt"/>
                <a:ea typeface="+mn-ea"/>
                <a:cs typeface="+mn-cs"/>
              </a:rPr>
              <a:t>point </a:t>
            </a:r>
            <a:r>
              <a:rPr lang="en-US" sz="1200" b="0" i="1" u="none" strike="noStrike" kern="1200" baseline="0" dirty="0">
                <a:solidFill>
                  <a:schemeClr val="tx1"/>
                </a:solidFill>
                <a:latin typeface="+mn-lt"/>
                <a:ea typeface="+mn-ea"/>
                <a:cs typeface="+mn-cs"/>
              </a:rPr>
              <a:t>C</a:t>
            </a:r>
            <a:r>
              <a:rPr lang="en-US" sz="1200" b="0" i="0" u="none" strike="noStrike" kern="1200" baseline="0" dirty="0">
                <a:solidFill>
                  <a:schemeClr val="tx1"/>
                </a:solidFill>
                <a:latin typeface="+mn-lt"/>
                <a:ea typeface="+mn-ea"/>
                <a:cs typeface="+mn-cs"/>
              </a:rPr>
              <a:t>, with the price level falling to </a:t>
            </a:r>
            <a:r>
              <a:rPr lang="en-US" sz="1200" b="0" i="1" u="none" strike="noStrike" kern="1200" baseline="0" dirty="0">
                <a:solidFill>
                  <a:schemeClr val="tx1"/>
                </a:solidFill>
                <a:latin typeface="+mn-lt"/>
                <a:ea typeface="+mn-ea"/>
                <a:cs typeface="+mn-cs"/>
              </a:rPr>
              <a:t>P</a:t>
            </a:r>
            <a:r>
              <a:rPr lang="en-US" sz="1200" b="0" i="0" u="none" strike="noStrike" kern="1200" baseline="0" dirty="0">
                <a:solidFill>
                  <a:schemeClr val="tx1"/>
                </a:solidFill>
                <a:latin typeface="+mn-lt"/>
                <a:ea typeface="+mn-ea"/>
                <a:cs typeface="+mn-cs"/>
              </a:rPr>
              <a:t>3 and</a:t>
            </a:r>
          </a:p>
          <a:p>
            <a:r>
              <a:rPr lang="en-US" sz="1200" b="0" i="0" u="none" strike="noStrike" kern="1200" baseline="0" dirty="0">
                <a:solidFill>
                  <a:schemeClr val="tx1"/>
                </a:solidFill>
                <a:latin typeface="+mn-lt"/>
                <a:ea typeface="+mn-ea"/>
                <a:cs typeface="+mn-cs"/>
              </a:rPr>
              <a:t>real GDP increasing to </a:t>
            </a:r>
            <a:r>
              <a:rPr lang="en-US" sz="1200" b="0" i="1" u="none" strike="noStrike" kern="1200" baseline="0" dirty="0">
                <a:solidFill>
                  <a:schemeClr val="tx1"/>
                </a:solidFill>
                <a:latin typeface="+mn-lt"/>
                <a:ea typeface="+mn-ea"/>
                <a:cs typeface="+mn-cs"/>
              </a:rPr>
              <a:t>Y</a:t>
            </a:r>
            <a:r>
              <a:rPr lang="en-US" sz="1200" b="0" i="0" u="none" strike="noStrike" kern="1200" baseline="0" dirty="0">
                <a:solidFill>
                  <a:schemeClr val="tx1"/>
                </a:solidFill>
                <a:latin typeface="+mn-lt"/>
                <a:ea typeface="+mn-ea"/>
                <a:cs typeface="+mn-cs"/>
              </a:rPr>
              <a:t>2.</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55</a:t>
            </a:fld>
            <a:endParaRPr lang="en-US"/>
          </a:p>
        </p:txBody>
      </p:sp>
    </p:spTree>
    <p:extLst>
      <p:ext uri="{BB962C8B-B14F-4D97-AF65-F5344CB8AC3E}">
        <p14:creationId xmlns:p14="http://schemas.microsoft.com/office/powerpoint/2010/main" val="3464285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As a fraction of GDP, the federal government’s</a:t>
            </a:r>
          </a:p>
          <a:p>
            <a:r>
              <a:rPr lang="en-US" sz="1200" b="0" i="1" u="none" strike="noStrike" kern="1200" baseline="0" dirty="0">
                <a:solidFill>
                  <a:schemeClr val="tx1"/>
                </a:solidFill>
                <a:latin typeface="+mn-lt"/>
                <a:ea typeface="+mn-ea"/>
                <a:cs typeface="+mn-cs"/>
              </a:rPr>
              <a:t>purchases </a:t>
            </a:r>
            <a:r>
              <a:rPr lang="en-US" sz="1200" b="0" i="0" u="none" strike="noStrike" kern="1200" baseline="0" dirty="0">
                <a:solidFill>
                  <a:schemeClr val="tx1"/>
                </a:solidFill>
                <a:latin typeface="+mn-lt"/>
                <a:ea typeface="+mn-ea"/>
                <a:cs typeface="+mn-cs"/>
              </a:rPr>
              <a:t>of goods and services</a:t>
            </a:r>
          </a:p>
          <a:p>
            <a:r>
              <a:rPr lang="en-US" sz="1200" b="0" i="0" u="none" strike="noStrike" kern="1200" baseline="0" dirty="0">
                <a:solidFill>
                  <a:schemeClr val="tx1"/>
                </a:solidFill>
                <a:latin typeface="+mn-lt"/>
                <a:ea typeface="+mn-ea"/>
                <a:cs typeface="+mn-cs"/>
              </a:rPr>
              <a:t>have been declining since the Korean War</a:t>
            </a:r>
          </a:p>
          <a:p>
            <a:r>
              <a:rPr lang="en-US" sz="1200" b="0" i="0" u="none" strike="noStrike" kern="1200" baseline="0" dirty="0">
                <a:solidFill>
                  <a:schemeClr val="tx1"/>
                </a:solidFill>
                <a:latin typeface="+mn-lt"/>
                <a:ea typeface="+mn-ea"/>
                <a:cs typeface="+mn-cs"/>
              </a:rPr>
              <a:t>in the early 1950s. Total </a:t>
            </a:r>
            <a:r>
              <a:rPr lang="en-US" sz="1200" b="0" i="1" u="none" strike="noStrike" kern="1200" baseline="0" dirty="0">
                <a:solidFill>
                  <a:schemeClr val="tx1"/>
                </a:solidFill>
                <a:latin typeface="+mn-lt"/>
                <a:ea typeface="+mn-ea"/>
                <a:cs typeface="+mn-cs"/>
              </a:rPr>
              <a:t>expenditures </a:t>
            </a:r>
            <a:r>
              <a:rPr lang="en-US" sz="1200" b="0" i="0" u="none" strike="noStrike" kern="1200" baseline="0" dirty="0">
                <a:solidFill>
                  <a:schemeClr val="tx1"/>
                </a:solidFill>
                <a:latin typeface="+mn-lt"/>
                <a:ea typeface="+mn-ea"/>
                <a:cs typeface="+mn-cs"/>
              </a:rPr>
              <a:t>by</a:t>
            </a:r>
          </a:p>
          <a:p>
            <a:r>
              <a:rPr lang="en-US" sz="1200" b="0" i="0" u="none" strike="noStrike" kern="1200" baseline="0" dirty="0">
                <a:solidFill>
                  <a:schemeClr val="tx1"/>
                </a:solidFill>
                <a:latin typeface="+mn-lt"/>
                <a:ea typeface="+mn-ea"/>
                <a:cs typeface="+mn-cs"/>
              </a:rPr>
              <a:t>the federal government—including transfer</a:t>
            </a:r>
          </a:p>
          <a:p>
            <a:r>
              <a:rPr lang="en-US" sz="1200" b="0" i="0" u="none" strike="noStrike" kern="1200" baseline="0" dirty="0">
                <a:solidFill>
                  <a:schemeClr val="tx1"/>
                </a:solidFill>
                <a:latin typeface="+mn-lt"/>
                <a:ea typeface="+mn-ea"/>
                <a:cs typeface="+mn-cs"/>
              </a:rPr>
              <a:t>payments—as a fraction of GDP slowly rose</a:t>
            </a:r>
          </a:p>
          <a:p>
            <a:r>
              <a:rPr lang="en-US" sz="1200" b="0" i="0" u="none" strike="noStrike" kern="1200" baseline="0" dirty="0">
                <a:solidFill>
                  <a:schemeClr val="tx1"/>
                </a:solidFill>
                <a:latin typeface="+mn-lt"/>
                <a:ea typeface="+mn-ea"/>
                <a:cs typeface="+mn-cs"/>
              </a:rPr>
              <a:t>from 1950 through the early 1990s and fell</a:t>
            </a:r>
          </a:p>
          <a:p>
            <a:r>
              <a:rPr lang="en-US" sz="1200" b="0" i="0" u="none" strike="noStrike" kern="1200" baseline="0" dirty="0">
                <a:solidFill>
                  <a:schemeClr val="tx1"/>
                </a:solidFill>
                <a:latin typeface="+mn-lt"/>
                <a:ea typeface="+mn-ea"/>
                <a:cs typeface="+mn-cs"/>
              </a:rPr>
              <a:t>from 1992 to 2001, before rising again. The</a:t>
            </a:r>
          </a:p>
          <a:p>
            <a:r>
              <a:rPr lang="en-US" sz="1200" b="0" i="0" u="none" strike="noStrike" kern="1200" baseline="0" dirty="0">
                <a:solidFill>
                  <a:schemeClr val="tx1"/>
                </a:solidFill>
                <a:latin typeface="+mn-lt"/>
                <a:ea typeface="+mn-ea"/>
                <a:cs typeface="+mn-cs"/>
              </a:rPr>
              <a:t>recession of 2007–2009 and the slow recovery</a:t>
            </a:r>
          </a:p>
          <a:p>
            <a:r>
              <a:rPr lang="en-US" sz="1200" b="0" i="0" u="none" strike="noStrike" kern="1200" baseline="0" dirty="0">
                <a:solidFill>
                  <a:schemeClr val="tx1"/>
                </a:solidFill>
                <a:latin typeface="+mn-lt"/>
                <a:ea typeface="+mn-ea"/>
                <a:cs typeface="+mn-cs"/>
              </a:rPr>
              <a:t>that followed led to a surge in federal</a:t>
            </a:r>
          </a:p>
          <a:p>
            <a:r>
              <a:rPr lang="en-US" sz="1200" b="0" i="0" u="none" strike="noStrike" kern="1200" baseline="0" dirty="0">
                <a:solidFill>
                  <a:schemeClr val="tx1"/>
                </a:solidFill>
                <a:latin typeface="+mn-lt"/>
                <a:ea typeface="+mn-ea"/>
                <a:cs typeface="+mn-cs"/>
              </a:rPr>
              <a:t>government expenditures, causing them to</a:t>
            </a:r>
          </a:p>
          <a:p>
            <a:r>
              <a:rPr lang="en-US" sz="1200" b="0" i="0" u="none" strike="noStrike" kern="1200" baseline="0" dirty="0">
                <a:solidFill>
                  <a:schemeClr val="tx1"/>
                </a:solidFill>
                <a:latin typeface="+mn-lt"/>
                <a:ea typeface="+mn-ea"/>
                <a:cs typeface="+mn-cs"/>
              </a:rPr>
              <a:t>rise to their highest level as a percentage of</a:t>
            </a:r>
          </a:p>
          <a:p>
            <a:r>
              <a:rPr lang="en-US" sz="1200" b="0" i="0" u="none" strike="noStrike" kern="1200" baseline="0" dirty="0">
                <a:solidFill>
                  <a:schemeClr val="tx1"/>
                </a:solidFill>
                <a:latin typeface="+mn-lt"/>
                <a:ea typeface="+mn-ea"/>
                <a:cs typeface="+mn-cs"/>
              </a:rPr>
              <a:t>GDP since World War II.</a:t>
            </a:r>
          </a:p>
          <a:p>
            <a:r>
              <a:rPr lang="en-US" sz="1200" b="1" i="0" u="none" strike="noStrike" kern="1200" baseline="0" dirty="0">
                <a:solidFill>
                  <a:schemeClr val="tx1"/>
                </a:solidFill>
                <a:latin typeface="+mn-lt"/>
                <a:ea typeface="+mn-ea"/>
                <a:cs typeface="+mn-cs"/>
              </a:rPr>
              <a:t>Source: </a:t>
            </a:r>
            <a:r>
              <a:rPr lang="en-US" sz="1200" b="0" i="0" u="none" strike="noStrike" kern="1200" baseline="0" dirty="0">
                <a:solidFill>
                  <a:schemeClr val="tx1"/>
                </a:solidFill>
                <a:latin typeface="+mn-lt"/>
                <a:ea typeface="+mn-ea"/>
                <a:cs typeface="+mn-cs"/>
              </a:rPr>
              <a:t>U.S. Bureau of Economic Analysis.</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7</a:t>
            </a:fld>
            <a:endParaRPr lang="en-US"/>
          </a:p>
        </p:txBody>
      </p:sp>
    </p:spTree>
    <p:extLst>
      <p:ext uri="{BB962C8B-B14F-4D97-AF65-F5344CB8AC3E}">
        <p14:creationId xmlns:p14="http://schemas.microsoft.com/office/powerpoint/2010/main" val="4272615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Federal government </a:t>
            </a:r>
            <a:r>
              <a:rPr lang="en-US" sz="1200" b="0" i="1" u="none" strike="noStrike" kern="1200" baseline="0" dirty="0">
                <a:solidFill>
                  <a:schemeClr val="tx1"/>
                </a:solidFill>
                <a:latin typeface="+mn-lt"/>
                <a:ea typeface="+mn-ea"/>
                <a:cs typeface="+mn-cs"/>
              </a:rPr>
              <a:t>purchases </a:t>
            </a:r>
            <a:r>
              <a:rPr lang="en-US" sz="1200" b="0" i="0" u="none" strike="noStrike" kern="1200" baseline="0" dirty="0">
                <a:solidFill>
                  <a:schemeClr val="tx1"/>
                </a:solidFill>
                <a:latin typeface="+mn-lt"/>
                <a:ea typeface="+mn-ea"/>
                <a:cs typeface="+mn-cs"/>
              </a:rPr>
              <a:t>can be divided</a:t>
            </a:r>
          </a:p>
          <a:p>
            <a:r>
              <a:rPr lang="en-US" sz="1200" b="0" i="0" u="none" strike="noStrike" kern="1200" baseline="0" dirty="0">
                <a:solidFill>
                  <a:schemeClr val="tx1"/>
                </a:solidFill>
                <a:latin typeface="+mn-lt"/>
                <a:ea typeface="+mn-ea"/>
                <a:cs typeface="+mn-cs"/>
              </a:rPr>
              <a:t>into defense spending—which makes</a:t>
            </a:r>
          </a:p>
          <a:p>
            <a:r>
              <a:rPr lang="en-US" sz="1200" b="0" i="0" u="none" strike="noStrike" kern="1200" baseline="0" dirty="0">
                <a:solidFill>
                  <a:schemeClr val="tx1"/>
                </a:solidFill>
                <a:latin typeface="+mn-lt"/>
                <a:ea typeface="+mn-ea"/>
                <a:cs typeface="+mn-cs"/>
              </a:rPr>
              <a:t>up 21.7 percent of the federal budget—and</a:t>
            </a:r>
          </a:p>
          <a:p>
            <a:r>
              <a:rPr lang="en-US" sz="1200" b="0" i="0" u="none" strike="noStrike" kern="1200" baseline="0" dirty="0">
                <a:solidFill>
                  <a:schemeClr val="tx1"/>
                </a:solidFill>
                <a:latin typeface="+mn-lt"/>
                <a:ea typeface="+mn-ea"/>
                <a:cs typeface="+mn-cs"/>
              </a:rPr>
              <a:t>spending on everything else the federal government</a:t>
            </a:r>
          </a:p>
          <a:p>
            <a:r>
              <a:rPr lang="en-US" sz="1200" b="0" i="0" u="none" strike="noStrike" kern="1200" baseline="0" dirty="0">
                <a:solidFill>
                  <a:schemeClr val="tx1"/>
                </a:solidFill>
                <a:latin typeface="+mn-lt"/>
                <a:ea typeface="+mn-ea"/>
                <a:cs typeface="+mn-cs"/>
              </a:rPr>
              <a:t>does—from paying the salaries of</a:t>
            </a:r>
          </a:p>
          <a:p>
            <a:r>
              <a:rPr lang="en-US" sz="1200" b="0" i="0" u="none" strike="noStrike" kern="1200" baseline="0" dirty="0">
                <a:solidFill>
                  <a:schemeClr val="tx1"/>
                </a:solidFill>
                <a:latin typeface="+mn-lt"/>
                <a:ea typeface="+mn-ea"/>
                <a:cs typeface="+mn-cs"/>
              </a:rPr>
              <a:t>FBI agents, to operating the national parks,</a:t>
            </a:r>
          </a:p>
          <a:p>
            <a:r>
              <a:rPr lang="en-US" sz="1200" b="0" i="0" u="none" strike="noStrike" kern="1200" baseline="0" dirty="0">
                <a:solidFill>
                  <a:schemeClr val="tx1"/>
                </a:solidFill>
                <a:latin typeface="+mn-lt"/>
                <a:ea typeface="+mn-ea"/>
                <a:cs typeface="+mn-cs"/>
              </a:rPr>
              <a:t>to supporting scientific research—which</a:t>
            </a:r>
          </a:p>
          <a:p>
            <a:r>
              <a:rPr lang="en-US" sz="1200" b="0" i="0" u="none" strike="noStrike" kern="1200" baseline="0" dirty="0">
                <a:solidFill>
                  <a:schemeClr val="tx1"/>
                </a:solidFill>
                <a:latin typeface="+mn-lt"/>
                <a:ea typeface="+mn-ea"/>
                <a:cs typeface="+mn-cs"/>
              </a:rPr>
              <a:t>makes up 8.2 percent of the budget. In addition</a:t>
            </a:r>
          </a:p>
          <a:p>
            <a:r>
              <a:rPr lang="en-US" sz="1200" b="0" i="0" u="none" strike="noStrike" kern="1200" baseline="0" dirty="0">
                <a:solidFill>
                  <a:schemeClr val="tx1"/>
                </a:solidFill>
                <a:latin typeface="+mn-lt"/>
                <a:ea typeface="+mn-ea"/>
                <a:cs typeface="+mn-cs"/>
              </a:rPr>
              <a:t>to purchases, there are three other</a:t>
            </a:r>
          </a:p>
          <a:p>
            <a:r>
              <a:rPr lang="en-US" sz="1200" b="0" i="0" u="none" strike="noStrike" kern="1200" baseline="0" dirty="0">
                <a:solidFill>
                  <a:schemeClr val="tx1"/>
                </a:solidFill>
                <a:latin typeface="+mn-lt"/>
                <a:ea typeface="+mn-ea"/>
                <a:cs typeface="+mn-cs"/>
              </a:rPr>
              <a:t>categories of federal government </a:t>
            </a:r>
            <a:r>
              <a:rPr lang="en-US" sz="1200" b="0" i="1" u="none" strike="noStrike" kern="1200" baseline="0" dirty="0">
                <a:solidFill>
                  <a:schemeClr val="tx1"/>
                </a:solidFill>
                <a:latin typeface="+mn-lt"/>
                <a:ea typeface="+mn-ea"/>
                <a:cs typeface="+mn-cs"/>
              </a:rPr>
              <a:t>expenditures</a:t>
            </a:r>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interest on the national debt, grants</a:t>
            </a:r>
          </a:p>
          <a:p>
            <a:r>
              <a:rPr lang="en-US" sz="1200" b="0" i="0" u="none" strike="noStrike" kern="1200" baseline="0" dirty="0">
                <a:solidFill>
                  <a:schemeClr val="tx1"/>
                </a:solidFill>
                <a:latin typeface="+mn-lt"/>
                <a:ea typeface="+mn-ea"/>
                <a:cs typeface="+mn-cs"/>
              </a:rPr>
              <a:t>to state and local governments, and transfer</a:t>
            </a:r>
          </a:p>
          <a:p>
            <a:r>
              <a:rPr lang="en-US" sz="1200" b="0" i="0" u="none" strike="noStrike" kern="1200" baseline="0" dirty="0">
                <a:solidFill>
                  <a:schemeClr val="tx1"/>
                </a:solidFill>
                <a:latin typeface="+mn-lt"/>
                <a:ea typeface="+mn-ea"/>
                <a:cs typeface="+mn-cs"/>
              </a:rPr>
              <a:t>payments. Transfer payments rose from 25</a:t>
            </a:r>
          </a:p>
          <a:p>
            <a:r>
              <a:rPr lang="en-US" sz="1200" b="0" i="0" u="none" strike="noStrike" kern="1200" baseline="0" dirty="0">
                <a:solidFill>
                  <a:schemeClr val="tx1"/>
                </a:solidFill>
                <a:latin typeface="+mn-lt"/>
                <a:ea typeface="+mn-ea"/>
                <a:cs typeface="+mn-cs"/>
              </a:rPr>
              <a:t>percent of federal government expenditures</a:t>
            </a:r>
          </a:p>
          <a:p>
            <a:r>
              <a:rPr lang="en-US" sz="1200" b="0" i="0" u="none" strike="noStrike" kern="1200" baseline="0" dirty="0">
                <a:solidFill>
                  <a:schemeClr val="tx1"/>
                </a:solidFill>
                <a:latin typeface="+mn-lt"/>
                <a:ea typeface="+mn-ea"/>
                <a:cs typeface="+mn-cs"/>
              </a:rPr>
              <a:t>in the 1960s to 46.4 percent in 2012.</a:t>
            </a:r>
          </a:p>
          <a:p>
            <a:r>
              <a:rPr lang="en-US" sz="1200" b="1" i="0" u="none" strike="noStrike" kern="1200" baseline="0" dirty="0">
                <a:solidFill>
                  <a:schemeClr val="tx1"/>
                </a:solidFill>
                <a:latin typeface="+mn-lt"/>
                <a:ea typeface="+mn-ea"/>
                <a:cs typeface="+mn-cs"/>
              </a:rPr>
              <a:t>Source: </a:t>
            </a:r>
            <a:r>
              <a:rPr lang="en-US" sz="1200" b="0" i="0" u="none" strike="noStrike" kern="1200" baseline="0" dirty="0">
                <a:solidFill>
                  <a:schemeClr val="tx1"/>
                </a:solidFill>
                <a:latin typeface="+mn-lt"/>
                <a:ea typeface="+mn-ea"/>
                <a:cs typeface="+mn-cs"/>
              </a:rPr>
              <a:t>U.S. Bureau of Economic Analysis.</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8</a:t>
            </a:fld>
            <a:endParaRPr lang="en-US"/>
          </a:p>
        </p:txBody>
      </p:sp>
    </p:spTree>
    <p:extLst>
      <p:ext uri="{BB962C8B-B14F-4D97-AF65-F5344CB8AC3E}">
        <p14:creationId xmlns:p14="http://schemas.microsoft.com/office/powerpoint/2010/main" val="656377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2012, individual income taxes raised 42.7</a:t>
            </a:r>
          </a:p>
          <a:p>
            <a:r>
              <a:rPr lang="en-US" sz="1200" b="0" i="0" u="none" strike="noStrike" kern="1200" baseline="0" dirty="0">
                <a:solidFill>
                  <a:schemeClr val="tx1"/>
                </a:solidFill>
                <a:latin typeface="+mn-lt"/>
                <a:ea typeface="+mn-ea"/>
                <a:cs typeface="+mn-cs"/>
              </a:rPr>
              <a:t>percent of the federal government’s revenues.</a:t>
            </a:r>
          </a:p>
          <a:p>
            <a:r>
              <a:rPr lang="en-US" sz="1200" b="0" i="0" u="none" strike="noStrike" kern="1200" baseline="0" dirty="0">
                <a:solidFill>
                  <a:schemeClr val="tx1"/>
                </a:solidFill>
                <a:latin typeface="+mn-lt"/>
                <a:ea typeface="+mn-ea"/>
                <a:cs typeface="+mn-cs"/>
              </a:rPr>
              <a:t>Corporate income taxes raised 13.9</a:t>
            </a:r>
          </a:p>
          <a:p>
            <a:r>
              <a:rPr lang="en-US" sz="1200" b="0" i="0" u="none" strike="noStrike" kern="1200" baseline="0" dirty="0">
                <a:solidFill>
                  <a:schemeClr val="tx1"/>
                </a:solidFill>
                <a:latin typeface="+mn-lt"/>
                <a:ea typeface="+mn-ea"/>
                <a:cs typeface="+mn-cs"/>
              </a:rPr>
              <a:t>percent of revenue. Payroll taxes to fund</a:t>
            </a:r>
          </a:p>
          <a:p>
            <a:r>
              <a:rPr lang="en-US" sz="1200" b="0" i="0" u="none" strike="noStrike" kern="1200" baseline="0" dirty="0">
                <a:solidFill>
                  <a:schemeClr val="tx1"/>
                </a:solidFill>
                <a:latin typeface="+mn-lt"/>
                <a:ea typeface="+mn-ea"/>
                <a:cs typeface="+mn-cs"/>
              </a:rPr>
              <a:t>the Social Security and Medicare programs</a:t>
            </a:r>
          </a:p>
          <a:p>
            <a:r>
              <a:rPr lang="en-US" sz="1200" b="0" i="0" u="none" strike="noStrike" kern="1200" baseline="0" dirty="0">
                <a:solidFill>
                  <a:schemeClr val="tx1"/>
                </a:solidFill>
                <a:latin typeface="+mn-lt"/>
                <a:ea typeface="+mn-ea"/>
                <a:cs typeface="+mn-cs"/>
              </a:rPr>
              <a:t>raised 35.0 percent of revenue. The remaining</a:t>
            </a:r>
          </a:p>
          <a:p>
            <a:r>
              <a:rPr lang="en-US" sz="1200" b="0" i="0" u="none" strike="noStrike" kern="1200" baseline="0" dirty="0">
                <a:solidFill>
                  <a:schemeClr val="tx1"/>
                </a:solidFill>
                <a:latin typeface="+mn-lt"/>
                <a:ea typeface="+mn-ea"/>
                <a:cs typeface="+mn-cs"/>
              </a:rPr>
              <a:t>8.5 percent of revenues were raised from</a:t>
            </a:r>
          </a:p>
          <a:p>
            <a:r>
              <a:rPr lang="en-US" sz="1200" b="0" i="0" u="none" strike="noStrike" kern="1200" baseline="0" dirty="0">
                <a:solidFill>
                  <a:schemeClr val="tx1"/>
                </a:solidFill>
                <a:latin typeface="+mn-lt"/>
                <a:ea typeface="+mn-ea"/>
                <a:cs typeface="+mn-cs"/>
              </a:rPr>
              <a:t>excise taxes, tariffs on imports, and other</a:t>
            </a:r>
          </a:p>
          <a:p>
            <a:r>
              <a:rPr lang="en-US" sz="1200" b="0" i="0" u="none" strike="noStrike" kern="1200" baseline="0" dirty="0">
                <a:solidFill>
                  <a:schemeClr val="tx1"/>
                </a:solidFill>
                <a:latin typeface="+mn-lt"/>
                <a:ea typeface="+mn-ea"/>
                <a:cs typeface="+mn-cs"/>
              </a:rPr>
              <a:t>sources.</a:t>
            </a:r>
          </a:p>
          <a:p>
            <a:r>
              <a:rPr lang="en-US" sz="1200" b="1" i="0" u="none" strike="noStrike" kern="1200" baseline="0" dirty="0">
                <a:solidFill>
                  <a:schemeClr val="tx1"/>
                </a:solidFill>
                <a:latin typeface="+mn-lt"/>
                <a:ea typeface="+mn-ea"/>
                <a:cs typeface="+mn-cs"/>
              </a:rPr>
              <a:t>Source: </a:t>
            </a:r>
            <a:r>
              <a:rPr lang="en-US" sz="1200" b="0" i="0" u="none" strike="noStrike" kern="1200" baseline="0" dirty="0">
                <a:solidFill>
                  <a:schemeClr val="tx1"/>
                </a:solidFill>
                <a:latin typeface="+mn-lt"/>
                <a:ea typeface="+mn-ea"/>
                <a:cs typeface="+mn-cs"/>
              </a:rPr>
              <a:t>U.S. Bureau of Economic Analysis.</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9</a:t>
            </a:fld>
            <a:endParaRPr lang="en-US"/>
          </a:p>
        </p:txBody>
      </p:sp>
    </p:spTree>
    <p:extLst>
      <p:ext uri="{BB962C8B-B14F-4D97-AF65-F5344CB8AC3E}">
        <p14:creationId xmlns:p14="http://schemas.microsoft.com/office/powerpoint/2010/main" val="4134600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panel (a), short-run equilibrium is at point </a:t>
            </a:r>
            <a:r>
              <a:rPr lang="en-US" sz="1200" b="0" i="1" u="none" strike="noStrike" kern="1200" baseline="0" dirty="0">
                <a:solidFill>
                  <a:schemeClr val="tx1"/>
                </a:solidFill>
                <a:latin typeface="+mn-lt"/>
                <a:ea typeface="+mn-ea"/>
                <a:cs typeface="+mn-cs"/>
              </a:rPr>
              <a:t>A</a:t>
            </a:r>
            <a:r>
              <a:rPr lang="en-US" sz="1200" b="0" i="0" u="none" strike="noStrike" kern="1200" baseline="0" dirty="0">
                <a:solidFill>
                  <a:schemeClr val="tx1"/>
                </a:solidFill>
                <a:latin typeface="+mn-lt"/>
                <a:ea typeface="+mn-ea"/>
                <a:cs typeface="+mn-cs"/>
              </a:rPr>
              <a:t>, with real GDP of $17.2 trillion</a:t>
            </a:r>
          </a:p>
          <a:p>
            <a:r>
              <a:rPr lang="en-US" sz="1200" b="0" i="0" u="none" strike="noStrike" kern="1200" baseline="0" dirty="0">
                <a:solidFill>
                  <a:schemeClr val="tx1"/>
                </a:solidFill>
                <a:latin typeface="+mn-lt"/>
                <a:ea typeface="+mn-ea"/>
                <a:cs typeface="+mn-cs"/>
              </a:rPr>
              <a:t>and a price level of 108. Real GDP is below potential GDP, so the economy is in a</a:t>
            </a:r>
          </a:p>
          <a:p>
            <a:r>
              <a:rPr lang="en-US" sz="1200" b="0" i="0" u="none" strike="noStrike" kern="1200" baseline="0" dirty="0">
                <a:solidFill>
                  <a:schemeClr val="tx1"/>
                </a:solidFill>
                <a:latin typeface="+mn-lt"/>
                <a:ea typeface="+mn-ea"/>
                <a:cs typeface="+mn-cs"/>
              </a:rPr>
              <a:t>recession. An expansionary fiscal policy will cause aggregate demand to shift to</a:t>
            </a:r>
          </a:p>
          <a:p>
            <a:r>
              <a:rPr lang="en-US" sz="1200" b="0" i="0" u="none" strike="noStrike" kern="1200" baseline="0" dirty="0">
                <a:solidFill>
                  <a:schemeClr val="tx1"/>
                </a:solidFill>
                <a:latin typeface="+mn-lt"/>
                <a:ea typeface="+mn-ea"/>
                <a:cs typeface="+mn-cs"/>
              </a:rPr>
              <a:t>the right, from </a:t>
            </a:r>
            <a:r>
              <a:rPr lang="en-US" sz="1200" b="0" i="1" u="none" strike="noStrike" kern="1200" baseline="0" dirty="0">
                <a:solidFill>
                  <a:schemeClr val="tx1"/>
                </a:solidFill>
                <a:latin typeface="+mn-lt"/>
                <a:ea typeface="+mn-ea"/>
                <a:cs typeface="+mn-cs"/>
              </a:rPr>
              <a:t>AD</a:t>
            </a:r>
            <a:r>
              <a:rPr lang="en-US" sz="1200" b="0" i="0" u="none" strike="noStrike" kern="1200" baseline="0" dirty="0">
                <a:solidFill>
                  <a:schemeClr val="tx1"/>
                </a:solidFill>
                <a:latin typeface="+mn-lt"/>
                <a:ea typeface="+mn-ea"/>
                <a:cs typeface="+mn-cs"/>
              </a:rPr>
              <a:t>1 to </a:t>
            </a:r>
            <a:r>
              <a:rPr lang="en-US" sz="1200" b="0" i="1" u="none" strike="noStrike" kern="1200" baseline="0" dirty="0">
                <a:solidFill>
                  <a:schemeClr val="tx1"/>
                </a:solidFill>
                <a:latin typeface="+mn-lt"/>
                <a:ea typeface="+mn-ea"/>
                <a:cs typeface="+mn-cs"/>
              </a:rPr>
              <a:t>AD</a:t>
            </a:r>
            <a:r>
              <a:rPr lang="en-US" sz="1200" b="0" i="0" u="none" strike="noStrike" kern="1200" baseline="0" dirty="0">
                <a:solidFill>
                  <a:schemeClr val="tx1"/>
                </a:solidFill>
                <a:latin typeface="+mn-lt"/>
                <a:ea typeface="+mn-ea"/>
                <a:cs typeface="+mn-cs"/>
              </a:rPr>
              <a:t>2, increasing real GDP from $17.2 trillion to $17.4 trillion</a:t>
            </a:r>
          </a:p>
          <a:p>
            <a:r>
              <a:rPr lang="en-US" sz="1200" b="0" i="0" u="none" strike="noStrike" kern="1200" baseline="0" dirty="0">
                <a:solidFill>
                  <a:schemeClr val="tx1"/>
                </a:solidFill>
                <a:latin typeface="+mn-lt"/>
                <a:ea typeface="+mn-ea"/>
                <a:cs typeface="+mn-cs"/>
              </a:rPr>
              <a:t>and the price level from 108 to 110 (point </a:t>
            </a:r>
            <a:r>
              <a:rPr lang="en-US" sz="1200" b="0" i="1" u="none" strike="noStrike" kern="1200" baseline="0" dirty="0">
                <a:solidFill>
                  <a:schemeClr val="tx1"/>
                </a:solidFill>
                <a:latin typeface="+mn-lt"/>
                <a:ea typeface="+mn-ea"/>
                <a:cs typeface="+mn-cs"/>
              </a:rPr>
              <a:t>B</a:t>
            </a:r>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In panel (b), the economy begins</a:t>
            </a:r>
          </a:p>
          <a:p>
            <a:r>
              <a:rPr lang="en-US" sz="1200" b="0" i="0" u="none" strike="noStrike" kern="1200" baseline="0" dirty="0">
                <a:solidFill>
                  <a:schemeClr val="tx1"/>
                </a:solidFill>
                <a:latin typeface="+mn-lt"/>
                <a:ea typeface="+mn-ea"/>
                <a:cs typeface="+mn-cs"/>
              </a:rPr>
              <a:t>at point </a:t>
            </a:r>
            <a:r>
              <a:rPr lang="en-US" sz="1200" b="0" i="1" u="none" strike="noStrike" kern="1200" baseline="0" dirty="0">
                <a:solidFill>
                  <a:schemeClr val="tx1"/>
                </a:solidFill>
                <a:latin typeface="+mn-lt"/>
                <a:ea typeface="+mn-ea"/>
                <a:cs typeface="+mn-cs"/>
              </a:rPr>
              <a:t>A</a:t>
            </a:r>
            <a:r>
              <a:rPr lang="en-US" sz="1200" b="0" i="0" u="none" strike="noStrike" kern="1200" baseline="0" dirty="0">
                <a:solidFill>
                  <a:schemeClr val="tx1"/>
                </a:solidFill>
                <a:latin typeface="+mn-lt"/>
                <a:ea typeface="+mn-ea"/>
                <a:cs typeface="+mn-cs"/>
              </a:rPr>
              <a:t>, with real GDP at $17.6 trillion and</a:t>
            </a:r>
          </a:p>
          <a:p>
            <a:r>
              <a:rPr lang="en-US" sz="1200" b="0" i="0" u="none" strike="noStrike" kern="1200" baseline="0" dirty="0">
                <a:solidFill>
                  <a:schemeClr val="tx1"/>
                </a:solidFill>
                <a:latin typeface="+mn-lt"/>
                <a:ea typeface="+mn-ea"/>
                <a:cs typeface="+mn-cs"/>
              </a:rPr>
              <a:t>the price level at 112. Because</a:t>
            </a:r>
          </a:p>
          <a:p>
            <a:r>
              <a:rPr lang="en-US" sz="1200" b="0" i="0" u="none" strike="noStrike" kern="1200" baseline="0" dirty="0">
                <a:solidFill>
                  <a:schemeClr val="tx1"/>
                </a:solidFill>
                <a:latin typeface="+mn-lt"/>
                <a:ea typeface="+mn-ea"/>
                <a:cs typeface="+mn-cs"/>
              </a:rPr>
              <a:t>real GDP is greater than potential GDP, the economy</a:t>
            </a:r>
          </a:p>
          <a:p>
            <a:r>
              <a:rPr lang="en-US" sz="1200" b="0" i="0" u="none" strike="noStrike" kern="1200" baseline="0" dirty="0">
                <a:solidFill>
                  <a:schemeClr val="tx1"/>
                </a:solidFill>
                <a:latin typeface="+mn-lt"/>
                <a:ea typeface="+mn-ea"/>
                <a:cs typeface="+mn-cs"/>
              </a:rPr>
              <a:t>will experience rising wages and prices. A </a:t>
            </a:r>
            <a:r>
              <a:rPr lang="en-US" sz="1200" b="0" i="0" u="none" strike="noStrike" kern="1200" baseline="0" dirty="0" err="1">
                <a:solidFill>
                  <a:schemeClr val="tx1"/>
                </a:solidFill>
                <a:latin typeface="+mn-lt"/>
                <a:ea typeface="+mn-ea"/>
                <a:cs typeface="+mn-cs"/>
              </a:rPr>
              <a:t>contractionary</a:t>
            </a:r>
            <a:r>
              <a:rPr lang="en-US" sz="1200" b="0" i="0" u="none" strike="noStrike" kern="1200" baseline="0" dirty="0">
                <a:solidFill>
                  <a:schemeClr val="tx1"/>
                </a:solidFill>
                <a:latin typeface="+mn-lt"/>
                <a:ea typeface="+mn-ea"/>
                <a:cs typeface="+mn-cs"/>
              </a:rPr>
              <a:t> fiscal policy will</a:t>
            </a:r>
          </a:p>
          <a:p>
            <a:r>
              <a:rPr lang="en-US" sz="1200" b="0" i="0" u="none" strike="noStrike" kern="1200" baseline="0" dirty="0">
                <a:solidFill>
                  <a:schemeClr val="tx1"/>
                </a:solidFill>
                <a:latin typeface="+mn-lt"/>
                <a:ea typeface="+mn-ea"/>
                <a:cs typeface="+mn-cs"/>
              </a:rPr>
              <a:t>cause aggregate demand to shift to the left, from </a:t>
            </a:r>
            <a:r>
              <a:rPr lang="en-US" sz="1200" b="0" i="1" u="none" strike="noStrike" kern="1200" baseline="0" dirty="0">
                <a:solidFill>
                  <a:schemeClr val="tx1"/>
                </a:solidFill>
                <a:latin typeface="+mn-lt"/>
                <a:ea typeface="+mn-ea"/>
                <a:cs typeface="+mn-cs"/>
              </a:rPr>
              <a:t>AD</a:t>
            </a:r>
            <a:r>
              <a:rPr lang="en-US" sz="1200" b="0" i="0" u="none" strike="noStrike" kern="1200" baseline="0" dirty="0">
                <a:solidFill>
                  <a:schemeClr val="tx1"/>
                </a:solidFill>
                <a:latin typeface="+mn-lt"/>
                <a:ea typeface="+mn-ea"/>
                <a:cs typeface="+mn-cs"/>
              </a:rPr>
              <a:t>1 to </a:t>
            </a:r>
            <a:r>
              <a:rPr lang="en-US" sz="1200" b="0" i="1" u="none" strike="noStrike" kern="1200" baseline="0" dirty="0">
                <a:solidFill>
                  <a:schemeClr val="tx1"/>
                </a:solidFill>
                <a:latin typeface="+mn-lt"/>
                <a:ea typeface="+mn-ea"/>
                <a:cs typeface="+mn-cs"/>
              </a:rPr>
              <a:t>AD</a:t>
            </a:r>
            <a:r>
              <a:rPr lang="en-US" sz="1200" b="0" i="0" u="none" strike="noStrike" kern="1200" baseline="0" dirty="0">
                <a:solidFill>
                  <a:schemeClr val="tx1"/>
                </a:solidFill>
                <a:latin typeface="+mn-lt"/>
                <a:ea typeface="+mn-ea"/>
                <a:cs typeface="+mn-cs"/>
              </a:rPr>
              <a:t>2, decreasing real GDP</a:t>
            </a:r>
          </a:p>
          <a:p>
            <a:r>
              <a:rPr lang="en-US" sz="1200" b="0" i="0" u="none" strike="noStrike" kern="1200" baseline="0" dirty="0">
                <a:solidFill>
                  <a:schemeClr val="tx1"/>
                </a:solidFill>
                <a:latin typeface="+mn-lt"/>
                <a:ea typeface="+mn-ea"/>
                <a:cs typeface="+mn-cs"/>
              </a:rPr>
              <a:t>from $17.6 trillion to $17.4 trillion and the price level from 112 to 110 (point </a:t>
            </a:r>
            <a:r>
              <a:rPr lang="en-US" sz="1200" b="0" i="1" u="none" strike="noStrike" kern="1200" baseline="0" dirty="0">
                <a:solidFill>
                  <a:schemeClr val="tx1"/>
                </a:solidFill>
                <a:latin typeface="+mn-lt"/>
                <a:ea typeface="+mn-ea"/>
                <a:cs typeface="+mn-cs"/>
              </a:rPr>
              <a:t>B</a:t>
            </a:r>
            <a:r>
              <a:rPr lang="en-US" sz="1200" b="0" i="0" u="none" strike="noStrike" kern="1200" baseline="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13</a:t>
            </a:fld>
            <a:endParaRPr lang="en-US"/>
          </a:p>
        </p:txBody>
      </p:sp>
    </p:spTree>
    <p:extLst>
      <p:ext uri="{BB962C8B-B14F-4D97-AF65-F5344CB8AC3E}">
        <p14:creationId xmlns:p14="http://schemas.microsoft.com/office/powerpoint/2010/main" val="160301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14</a:t>
            </a:fld>
            <a:endParaRPr lang="en-US"/>
          </a:p>
        </p:txBody>
      </p:sp>
    </p:spTree>
    <p:extLst>
      <p:ext uri="{BB962C8B-B14F-4D97-AF65-F5344CB8AC3E}">
        <p14:creationId xmlns:p14="http://schemas.microsoft.com/office/powerpoint/2010/main" val="2508134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Equilibrium is initially at point </a:t>
            </a:r>
            <a:r>
              <a:rPr lang="en-US" sz="1200" b="0" i="1" u="none" strike="noStrike" kern="1200" baseline="0" dirty="0">
                <a:solidFill>
                  <a:schemeClr val="tx1"/>
                </a:solidFill>
                <a:latin typeface="+mn-lt"/>
                <a:ea typeface="+mn-ea"/>
                <a:cs typeface="+mn-cs"/>
              </a:rPr>
              <a:t>A</a:t>
            </a:r>
            <a:r>
              <a:rPr lang="en-US" sz="1200" b="0" i="0" u="none" strike="noStrike" kern="1200" baseline="0" dirty="0">
                <a:solidFill>
                  <a:schemeClr val="tx1"/>
                </a:solidFill>
                <a:latin typeface="+mn-lt"/>
                <a:ea typeface="+mn-ea"/>
                <a:cs typeface="+mn-cs"/>
              </a:rPr>
              <a:t>, with real</a:t>
            </a:r>
          </a:p>
          <a:p>
            <a:r>
              <a:rPr lang="en-US" sz="1200" b="0" i="0" u="none" strike="noStrike" kern="1200" baseline="0" dirty="0">
                <a:solidFill>
                  <a:schemeClr val="tx1"/>
                </a:solidFill>
                <a:latin typeface="+mn-lt"/>
                <a:ea typeface="+mn-ea"/>
                <a:cs typeface="+mn-cs"/>
              </a:rPr>
              <a:t>GDP equal to potential GDP of $17.0 trillion</a:t>
            </a:r>
          </a:p>
          <a:p>
            <a:r>
              <a:rPr lang="en-US" sz="1200" b="0" i="0" u="none" strike="noStrike" kern="1200" baseline="0" dirty="0">
                <a:solidFill>
                  <a:schemeClr val="tx1"/>
                </a:solidFill>
                <a:latin typeface="+mn-lt"/>
                <a:ea typeface="+mn-ea"/>
                <a:cs typeface="+mn-cs"/>
              </a:rPr>
              <a:t>and the price level equal to 110. Without an</a:t>
            </a:r>
          </a:p>
          <a:p>
            <a:r>
              <a:rPr lang="en-US" sz="1200" b="0" i="0" u="none" strike="noStrike" kern="1200" baseline="0" dirty="0">
                <a:solidFill>
                  <a:schemeClr val="tx1"/>
                </a:solidFill>
                <a:latin typeface="+mn-lt"/>
                <a:ea typeface="+mn-ea"/>
                <a:cs typeface="+mn-cs"/>
              </a:rPr>
              <a:t>expansionary policy, aggregate demand will</a:t>
            </a:r>
          </a:p>
          <a:p>
            <a:r>
              <a:rPr lang="en-US" sz="1200" b="0" i="0" u="none" strike="noStrike" kern="1200" baseline="0" dirty="0">
                <a:solidFill>
                  <a:schemeClr val="tx1"/>
                </a:solidFill>
                <a:latin typeface="+mn-lt"/>
                <a:ea typeface="+mn-ea"/>
                <a:cs typeface="+mn-cs"/>
              </a:rPr>
              <a:t>shift from </a:t>
            </a:r>
            <a:r>
              <a:rPr lang="en-US" sz="1200" b="0" i="1" u="none" strike="noStrike" kern="1200" baseline="0" dirty="0">
                <a:solidFill>
                  <a:schemeClr val="tx1"/>
                </a:solidFill>
                <a:latin typeface="+mn-lt"/>
                <a:ea typeface="+mn-ea"/>
                <a:cs typeface="+mn-cs"/>
              </a:rPr>
              <a:t>AD</a:t>
            </a:r>
            <a:r>
              <a:rPr lang="en-US" sz="1200" b="0" i="0" u="none" strike="noStrike" kern="1200" baseline="0" dirty="0">
                <a:solidFill>
                  <a:schemeClr val="tx1"/>
                </a:solidFill>
                <a:latin typeface="+mn-lt"/>
                <a:ea typeface="+mn-ea"/>
                <a:cs typeface="+mn-cs"/>
              </a:rPr>
              <a:t>1 to </a:t>
            </a:r>
            <a:r>
              <a:rPr lang="en-US" sz="1200" b="0" i="1" u="none" strike="noStrike" kern="1200" baseline="0" dirty="0">
                <a:solidFill>
                  <a:schemeClr val="tx1"/>
                </a:solidFill>
                <a:latin typeface="+mn-lt"/>
                <a:ea typeface="+mn-ea"/>
                <a:cs typeface="+mn-cs"/>
              </a:rPr>
              <a:t>AD</a:t>
            </a:r>
            <a:r>
              <a:rPr lang="en-US" sz="1200" b="0" i="0" u="none" strike="noStrike" kern="1200" baseline="0" dirty="0">
                <a:solidFill>
                  <a:schemeClr val="tx1"/>
                </a:solidFill>
                <a:latin typeface="+mn-lt"/>
                <a:ea typeface="+mn-ea"/>
                <a:cs typeface="+mn-cs"/>
              </a:rPr>
              <a:t>2(without policy), which is</a:t>
            </a:r>
          </a:p>
          <a:p>
            <a:r>
              <a:rPr lang="en-US" sz="1200" b="0" i="0" u="none" strike="noStrike" kern="1200" baseline="0" dirty="0">
                <a:solidFill>
                  <a:schemeClr val="tx1"/>
                </a:solidFill>
                <a:latin typeface="+mn-lt"/>
                <a:ea typeface="+mn-ea"/>
                <a:cs typeface="+mn-cs"/>
              </a:rPr>
              <a:t>not enough to keep real GDP equal to potential</a:t>
            </a:r>
          </a:p>
          <a:p>
            <a:r>
              <a:rPr lang="en-US" sz="1200" b="0" i="0" u="none" strike="noStrike" kern="1200" baseline="0" dirty="0">
                <a:solidFill>
                  <a:schemeClr val="tx1"/>
                </a:solidFill>
                <a:latin typeface="+mn-lt"/>
                <a:ea typeface="+mn-ea"/>
                <a:cs typeface="+mn-cs"/>
              </a:rPr>
              <a:t>GDP because long-run aggregate supply</a:t>
            </a:r>
          </a:p>
          <a:p>
            <a:r>
              <a:rPr lang="en-US" sz="1200" b="0" i="0" u="none" strike="noStrike" kern="1200" baseline="0" dirty="0">
                <a:solidFill>
                  <a:schemeClr val="tx1"/>
                </a:solidFill>
                <a:latin typeface="+mn-lt"/>
                <a:ea typeface="+mn-ea"/>
                <a:cs typeface="+mn-cs"/>
              </a:rPr>
              <a:t>has shifted from </a:t>
            </a:r>
            <a:r>
              <a:rPr lang="en-US" sz="1200" b="0" i="1" u="none" strike="noStrike" kern="1200" baseline="0" dirty="0">
                <a:solidFill>
                  <a:schemeClr val="tx1"/>
                </a:solidFill>
                <a:latin typeface="+mn-lt"/>
                <a:ea typeface="+mn-ea"/>
                <a:cs typeface="+mn-cs"/>
              </a:rPr>
              <a:t>LRAS</a:t>
            </a:r>
            <a:r>
              <a:rPr lang="en-US" sz="1200" b="0" i="0" u="none" strike="noStrike" kern="1200" baseline="0" dirty="0">
                <a:solidFill>
                  <a:schemeClr val="tx1"/>
                </a:solidFill>
                <a:latin typeface="+mn-lt"/>
                <a:ea typeface="+mn-ea"/>
                <a:cs typeface="+mn-cs"/>
              </a:rPr>
              <a:t>1 to </a:t>
            </a:r>
            <a:r>
              <a:rPr lang="en-US" sz="1200" b="0" i="1" u="none" strike="noStrike" kern="1200" baseline="0" dirty="0">
                <a:solidFill>
                  <a:schemeClr val="tx1"/>
                </a:solidFill>
                <a:latin typeface="+mn-lt"/>
                <a:ea typeface="+mn-ea"/>
                <a:cs typeface="+mn-cs"/>
              </a:rPr>
              <a:t>LRAS</a:t>
            </a:r>
            <a:r>
              <a:rPr lang="en-US" sz="1200" b="0" i="0" u="none" strike="noStrike" kern="1200" baseline="0" dirty="0">
                <a:solidFill>
                  <a:schemeClr val="tx1"/>
                </a:solidFill>
                <a:latin typeface="+mn-lt"/>
                <a:ea typeface="+mn-ea"/>
                <a:cs typeface="+mn-cs"/>
              </a:rPr>
              <a:t>2. The new</a:t>
            </a:r>
          </a:p>
          <a:p>
            <a:r>
              <a:rPr lang="en-US" sz="1200" b="0" i="0" u="none" strike="noStrike" kern="1200" baseline="0" dirty="0">
                <a:solidFill>
                  <a:schemeClr val="tx1"/>
                </a:solidFill>
                <a:latin typeface="+mn-lt"/>
                <a:ea typeface="+mn-ea"/>
                <a:cs typeface="+mn-cs"/>
              </a:rPr>
              <a:t>short-run equilibrium is at point </a:t>
            </a:r>
            <a:r>
              <a:rPr lang="en-US" sz="1200" b="0" i="1" u="none" strike="noStrike" kern="1200" baseline="0" dirty="0">
                <a:solidFill>
                  <a:schemeClr val="tx1"/>
                </a:solidFill>
                <a:latin typeface="+mn-lt"/>
                <a:ea typeface="+mn-ea"/>
                <a:cs typeface="+mn-cs"/>
              </a:rPr>
              <a:t>B</a:t>
            </a:r>
            <a:r>
              <a:rPr lang="en-US" sz="1200" b="0" i="0" u="none" strike="noStrike" kern="1200" baseline="0" dirty="0">
                <a:solidFill>
                  <a:schemeClr val="tx1"/>
                </a:solidFill>
                <a:latin typeface="+mn-lt"/>
                <a:ea typeface="+mn-ea"/>
                <a:cs typeface="+mn-cs"/>
              </a:rPr>
              <a:t>, with</a:t>
            </a:r>
          </a:p>
          <a:p>
            <a:r>
              <a:rPr lang="en-US" sz="1200" b="0" i="0" u="none" strike="noStrike" kern="1200" baseline="0" dirty="0">
                <a:solidFill>
                  <a:schemeClr val="tx1"/>
                </a:solidFill>
                <a:latin typeface="+mn-lt"/>
                <a:ea typeface="+mn-ea"/>
                <a:cs typeface="+mn-cs"/>
              </a:rPr>
              <a:t>real GDP of $17.3 trillion and a price level</a:t>
            </a:r>
          </a:p>
          <a:p>
            <a:r>
              <a:rPr lang="en-US" sz="1200" b="0" i="0" u="none" strike="noStrike" kern="1200" baseline="0" dirty="0">
                <a:solidFill>
                  <a:schemeClr val="tx1"/>
                </a:solidFill>
                <a:latin typeface="+mn-lt"/>
                <a:ea typeface="+mn-ea"/>
                <a:cs typeface="+mn-cs"/>
              </a:rPr>
              <a:t>of 113. Increasing government purchases or</a:t>
            </a:r>
          </a:p>
          <a:p>
            <a:r>
              <a:rPr lang="en-US" sz="1200" b="0" i="0" u="none" strike="noStrike" kern="1200" baseline="0" dirty="0">
                <a:solidFill>
                  <a:schemeClr val="tx1"/>
                </a:solidFill>
                <a:latin typeface="+mn-lt"/>
                <a:ea typeface="+mn-ea"/>
                <a:cs typeface="+mn-cs"/>
              </a:rPr>
              <a:t>cutting taxes will shift aggregate demand to</a:t>
            </a:r>
          </a:p>
          <a:p>
            <a:r>
              <a:rPr lang="en-US" sz="1200" b="0" i="1" u="none" strike="noStrike" kern="1200" baseline="0" dirty="0">
                <a:solidFill>
                  <a:schemeClr val="tx1"/>
                </a:solidFill>
                <a:latin typeface="+mn-lt"/>
                <a:ea typeface="+mn-ea"/>
                <a:cs typeface="+mn-cs"/>
              </a:rPr>
              <a:t>AD</a:t>
            </a:r>
            <a:r>
              <a:rPr lang="en-US" sz="1200" b="0" i="0" u="none" strike="noStrike" kern="1200" baseline="0" dirty="0">
                <a:solidFill>
                  <a:schemeClr val="tx1"/>
                </a:solidFill>
                <a:latin typeface="+mn-lt"/>
                <a:ea typeface="+mn-ea"/>
                <a:cs typeface="+mn-cs"/>
              </a:rPr>
              <a:t>2(with policy). Equilibrium will be at point </a:t>
            </a:r>
            <a:r>
              <a:rPr lang="en-US" sz="1200" b="0" i="1" u="none" strike="noStrike" kern="1200" baseline="0" dirty="0">
                <a:solidFill>
                  <a:schemeClr val="tx1"/>
                </a:solidFill>
                <a:latin typeface="+mn-lt"/>
                <a:ea typeface="+mn-ea"/>
                <a:cs typeface="+mn-cs"/>
              </a:rPr>
              <a:t>C</a:t>
            </a:r>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with real GDP of $17.4 trillion, which is its</a:t>
            </a:r>
          </a:p>
          <a:p>
            <a:r>
              <a:rPr lang="en-US" sz="1200" b="0" i="0" u="none" strike="noStrike" kern="1200" baseline="0" dirty="0">
                <a:solidFill>
                  <a:schemeClr val="tx1"/>
                </a:solidFill>
                <a:latin typeface="+mn-lt"/>
                <a:ea typeface="+mn-ea"/>
                <a:cs typeface="+mn-cs"/>
              </a:rPr>
              <a:t>potential level, and a price level of 115. The</a:t>
            </a:r>
          </a:p>
          <a:p>
            <a:r>
              <a:rPr lang="en-US" sz="1200" b="0" i="0" u="none" strike="noStrike" kern="1200" baseline="0" dirty="0">
                <a:solidFill>
                  <a:schemeClr val="tx1"/>
                </a:solidFill>
                <a:latin typeface="+mn-lt"/>
                <a:ea typeface="+mn-ea"/>
                <a:cs typeface="+mn-cs"/>
              </a:rPr>
              <a:t>price level is higher than it would have been</a:t>
            </a:r>
          </a:p>
          <a:p>
            <a:r>
              <a:rPr lang="en-US" sz="1200" b="0" i="0" u="none" strike="noStrike" kern="1200" baseline="0" dirty="0">
                <a:solidFill>
                  <a:schemeClr val="tx1"/>
                </a:solidFill>
                <a:latin typeface="+mn-lt"/>
                <a:ea typeface="+mn-ea"/>
                <a:cs typeface="+mn-cs"/>
              </a:rPr>
              <a:t>without an expansionary fiscal policy.</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18</a:t>
            </a:fld>
            <a:endParaRPr lang="en-US"/>
          </a:p>
        </p:txBody>
      </p:sp>
    </p:spTree>
    <p:extLst>
      <p:ext uri="{BB962C8B-B14F-4D97-AF65-F5344CB8AC3E}">
        <p14:creationId xmlns:p14="http://schemas.microsoft.com/office/powerpoint/2010/main" val="2863580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Equilibrium is initially at point </a:t>
            </a:r>
            <a:r>
              <a:rPr lang="en-US" sz="1200" b="0" i="1" u="none" strike="noStrike" kern="1200" baseline="0" dirty="0">
                <a:solidFill>
                  <a:schemeClr val="tx1"/>
                </a:solidFill>
                <a:latin typeface="+mn-lt"/>
                <a:ea typeface="+mn-ea"/>
                <a:cs typeface="+mn-cs"/>
              </a:rPr>
              <a:t>A</a:t>
            </a:r>
            <a:r>
              <a:rPr lang="en-US" sz="1200" b="0" i="0" u="none" strike="noStrike" kern="1200" baseline="0" dirty="0">
                <a:solidFill>
                  <a:schemeClr val="tx1"/>
                </a:solidFill>
                <a:latin typeface="+mn-lt"/>
                <a:ea typeface="+mn-ea"/>
                <a:cs typeface="+mn-cs"/>
              </a:rPr>
              <a:t>, with real</a:t>
            </a:r>
          </a:p>
          <a:p>
            <a:r>
              <a:rPr lang="en-US" sz="1200" b="0" i="0" u="none" strike="noStrike" kern="1200" baseline="0" dirty="0">
                <a:solidFill>
                  <a:schemeClr val="tx1"/>
                </a:solidFill>
                <a:latin typeface="+mn-lt"/>
                <a:ea typeface="+mn-ea"/>
                <a:cs typeface="+mn-cs"/>
              </a:rPr>
              <a:t>GDP equal to potential GDP of $17.0 trillion</a:t>
            </a:r>
          </a:p>
          <a:p>
            <a:r>
              <a:rPr lang="en-US" sz="1200" b="0" i="0" u="none" strike="noStrike" kern="1200" baseline="0" dirty="0">
                <a:solidFill>
                  <a:schemeClr val="tx1"/>
                </a:solidFill>
                <a:latin typeface="+mn-lt"/>
                <a:ea typeface="+mn-ea"/>
                <a:cs typeface="+mn-cs"/>
              </a:rPr>
              <a:t>and the price level equal to 110. Without a</a:t>
            </a:r>
          </a:p>
          <a:p>
            <a:r>
              <a:rPr lang="en-US" sz="1200" b="0" i="0" u="none" strike="noStrike" kern="1200" baseline="0" dirty="0" err="1">
                <a:solidFill>
                  <a:schemeClr val="tx1"/>
                </a:solidFill>
                <a:latin typeface="+mn-lt"/>
                <a:ea typeface="+mn-ea"/>
                <a:cs typeface="+mn-cs"/>
              </a:rPr>
              <a:t>contractionary</a:t>
            </a:r>
            <a:r>
              <a:rPr lang="en-US" sz="1200" b="0" i="0" u="none" strike="noStrike" kern="1200" baseline="0" dirty="0">
                <a:solidFill>
                  <a:schemeClr val="tx1"/>
                </a:solidFill>
                <a:latin typeface="+mn-lt"/>
                <a:ea typeface="+mn-ea"/>
                <a:cs typeface="+mn-cs"/>
              </a:rPr>
              <a:t> policy, aggregate demand</a:t>
            </a:r>
          </a:p>
          <a:p>
            <a:r>
              <a:rPr lang="en-US" sz="1200" b="0" i="0" u="none" strike="noStrike" kern="1200" baseline="0" dirty="0">
                <a:solidFill>
                  <a:schemeClr val="tx1"/>
                </a:solidFill>
                <a:latin typeface="+mn-lt"/>
                <a:ea typeface="+mn-ea"/>
                <a:cs typeface="+mn-cs"/>
              </a:rPr>
              <a:t>will shift from </a:t>
            </a:r>
            <a:r>
              <a:rPr lang="en-US" sz="1200" b="0" i="1" u="none" strike="noStrike" kern="1200" baseline="0" dirty="0">
                <a:solidFill>
                  <a:schemeClr val="tx1"/>
                </a:solidFill>
                <a:latin typeface="+mn-lt"/>
                <a:ea typeface="+mn-ea"/>
                <a:cs typeface="+mn-cs"/>
              </a:rPr>
              <a:t>AD</a:t>
            </a:r>
            <a:r>
              <a:rPr lang="en-US" sz="1200" b="0" i="0" u="none" strike="noStrike" kern="1200" baseline="0" dirty="0">
                <a:solidFill>
                  <a:schemeClr val="tx1"/>
                </a:solidFill>
                <a:latin typeface="+mn-lt"/>
                <a:ea typeface="+mn-ea"/>
                <a:cs typeface="+mn-cs"/>
              </a:rPr>
              <a:t>1 to </a:t>
            </a:r>
            <a:r>
              <a:rPr lang="en-US" sz="1200" b="0" i="1" u="none" strike="noStrike" kern="1200" baseline="0" dirty="0">
                <a:solidFill>
                  <a:schemeClr val="tx1"/>
                </a:solidFill>
                <a:latin typeface="+mn-lt"/>
                <a:ea typeface="+mn-ea"/>
                <a:cs typeface="+mn-cs"/>
              </a:rPr>
              <a:t>AD</a:t>
            </a:r>
            <a:r>
              <a:rPr lang="en-US" sz="1200" b="0" i="0" u="none" strike="noStrike" kern="1200" baseline="0" dirty="0">
                <a:solidFill>
                  <a:schemeClr val="tx1"/>
                </a:solidFill>
                <a:latin typeface="+mn-lt"/>
                <a:ea typeface="+mn-ea"/>
                <a:cs typeface="+mn-cs"/>
              </a:rPr>
              <a:t>2(without policy),</a:t>
            </a:r>
          </a:p>
          <a:p>
            <a:r>
              <a:rPr lang="en-US" sz="1200" b="0" i="0" u="none" strike="noStrike" kern="1200" baseline="0" dirty="0">
                <a:solidFill>
                  <a:schemeClr val="tx1"/>
                </a:solidFill>
                <a:latin typeface="+mn-lt"/>
                <a:ea typeface="+mn-ea"/>
                <a:cs typeface="+mn-cs"/>
              </a:rPr>
              <a:t>which results in a short-run equilibrium</a:t>
            </a:r>
          </a:p>
          <a:p>
            <a:r>
              <a:rPr lang="en-US" sz="1200" b="0" i="0" u="none" strike="noStrike" kern="1200" baseline="0" dirty="0">
                <a:solidFill>
                  <a:schemeClr val="tx1"/>
                </a:solidFill>
                <a:latin typeface="+mn-lt"/>
                <a:ea typeface="+mn-ea"/>
                <a:cs typeface="+mn-cs"/>
              </a:rPr>
              <a:t>at point </a:t>
            </a:r>
            <a:r>
              <a:rPr lang="en-US" sz="1200" b="0" i="1" u="none" strike="noStrike" kern="1200" baseline="0" dirty="0">
                <a:solidFill>
                  <a:schemeClr val="tx1"/>
                </a:solidFill>
                <a:latin typeface="+mn-lt"/>
                <a:ea typeface="+mn-ea"/>
                <a:cs typeface="+mn-cs"/>
              </a:rPr>
              <a:t>B</a:t>
            </a:r>
            <a:r>
              <a:rPr lang="en-US" sz="1200" b="0" i="0" u="none" strike="noStrike" kern="1200" baseline="0" dirty="0">
                <a:solidFill>
                  <a:schemeClr val="tx1"/>
                </a:solidFill>
                <a:latin typeface="+mn-lt"/>
                <a:ea typeface="+mn-ea"/>
                <a:cs typeface="+mn-cs"/>
              </a:rPr>
              <a:t>, with real GDP of $17.5 trillion,</a:t>
            </a:r>
          </a:p>
          <a:p>
            <a:r>
              <a:rPr lang="en-US" sz="1200" b="0" i="0" u="none" strike="noStrike" kern="1200" baseline="0" dirty="0">
                <a:solidFill>
                  <a:schemeClr val="tx1"/>
                </a:solidFill>
                <a:latin typeface="+mn-lt"/>
                <a:ea typeface="+mn-ea"/>
                <a:cs typeface="+mn-cs"/>
              </a:rPr>
              <a:t>which is greater than potential GDP, and a</a:t>
            </a:r>
          </a:p>
          <a:p>
            <a:r>
              <a:rPr lang="en-US" sz="1200" b="0" i="0" u="none" strike="noStrike" kern="1200" baseline="0" dirty="0">
                <a:solidFill>
                  <a:schemeClr val="tx1"/>
                </a:solidFill>
                <a:latin typeface="+mn-lt"/>
                <a:ea typeface="+mn-ea"/>
                <a:cs typeface="+mn-cs"/>
              </a:rPr>
              <a:t>price level of 115. Decreasing government</a:t>
            </a:r>
          </a:p>
          <a:p>
            <a:r>
              <a:rPr lang="en-US" sz="1200" b="0" i="0" u="none" strike="noStrike" kern="1200" baseline="0" dirty="0">
                <a:solidFill>
                  <a:schemeClr val="tx1"/>
                </a:solidFill>
                <a:latin typeface="+mn-lt"/>
                <a:ea typeface="+mn-ea"/>
                <a:cs typeface="+mn-cs"/>
              </a:rPr>
              <a:t>purchases or increasing taxes can shift aggregate</a:t>
            </a:r>
          </a:p>
          <a:p>
            <a:r>
              <a:rPr lang="en-US" sz="1200" b="0" i="0" u="none" strike="noStrike" kern="1200" baseline="0" dirty="0">
                <a:solidFill>
                  <a:schemeClr val="tx1"/>
                </a:solidFill>
                <a:latin typeface="+mn-lt"/>
                <a:ea typeface="+mn-ea"/>
                <a:cs typeface="+mn-cs"/>
              </a:rPr>
              <a:t>demand to </a:t>
            </a:r>
            <a:r>
              <a:rPr lang="en-US" sz="1200" b="0" i="1" u="none" strike="noStrike" kern="1200" baseline="0" dirty="0">
                <a:solidFill>
                  <a:schemeClr val="tx1"/>
                </a:solidFill>
                <a:latin typeface="+mn-lt"/>
                <a:ea typeface="+mn-ea"/>
                <a:cs typeface="+mn-cs"/>
              </a:rPr>
              <a:t>AD</a:t>
            </a:r>
            <a:r>
              <a:rPr lang="en-US" sz="1200" b="0" i="0" u="none" strike="noStrike" kern="1200" baseline="0" dirty="0">
                <a:solidFill>
                  <a:schemeClr val="tx1"/>
                </a:solidFill>
                <a:latin typeface="+mn-lt"/>
                <a:ea typeface="+mn-ea"/>
                <a:cs typeface="+mn-cs"/>
              </a:rPr>
              <a:t>2(with policy). Equilibrium</a:t>
            </a:r>
          </a:p>
          <a:p>
            <a:r>
              <a:rPr lang="en-US" sz="1200" b="0" i="0" u="none" strike="noStrike" kern="1200" baseline="0" dirty="0">
                <a:solidFill>
                  <a:schemeClr val="tx1"/>
                </a:solidFill>
                <a:latin typeface="+mn-lt"/>
                <a:ea typeface="+mn-ea"/>
                <a:cs typeface="+mn-cs"/>
              </a:rPr>
              <a:t>will be at point </a:t>
            </a:r>
            <a:r>
              <a:rPr lang="en-US" sz="1200" b="0" i="1" u="none" strike="noStrike" kern="1200" baseline="0" dirty="0">
                <a:solidFill>
                  <a:schemeClr val="tx1"/>
                </a:solidFill>
                <a:latin typeface="+mn-lt"/>
                <a:ea typeface="+mn-ea"/>
                <a:cs typeface="+mn-cs"/>
              </a:rPr>
              <a:t>C</a:t>
            </a:r>
            <a:r>
              <a:rPr lang="en-US" sz="1200" b="0" i="0" u="none" strike="noStrike" kern="1200" baseline="0" dirty="0">
                <a:solidFill>
                  <a:schemeClr val="tx1"/>
                </a:solidFill>
                <a:latin typeface="+mn-lt"/>
                <a:ea typeface="+mn-ea"/>
                <a:cs typeface="+mn-cs"/>
              </a:rPr>
              <a:t>, with real GDP of</a:t>
            </a:r>
          </a:p>
          <a:p>
            <a:r>
              <a:rPr lang="en-US" sz="1200" b="0" i="0" u="none" strike="noStrike" kern="1200" baseline="0" dirty="0">
                <a:solidFill>
                  <a:schemeClr val="tx1"/>
                </a:solidFill>
                <a:latin typeface="+mn-lt"/>
                <a:ea typeface="+mn-ea"/>
                <a:cs typeface="+mn-cs"/>
              </a:rPr>
              <a:t>$17.4 trillion, which is its potential level,</a:t>
            </a:r>
          </a:p>
          <a:p>
            <a:r>
              <a:rPr lang="en-US" sz="1200" b="0" i="0" u="none" strike="noStrike" kern="1200" baseline="0" dirty="0">
                <a:solidFill>
                  <a:schemeClr val="tx1"/>
                </a:solidFill>
                <a:latin typeface="+mn-lt"/>
                <a:ea typeface="+mn-ea"/>
                <a:cs typeface="+mn-cs"/>
              </a:rPr>
              <a:t>and a price level of 113. The inflation rate</a:t>
            </a:r>
          </a:p>
          <a:p>
            <a:r>
              <a:rPr lang="en-US" sz="1200" b="0" i="0" u="none" strike="noStrike" kern="1200" baseline="0" dirty="0">
                <a:solidFill>
                  <a:schemeClr val="tx1"/>
                </a:solidFill>
                <a:latin typeface="+mn-lt"/>
                <a:ea typeface="+mn-ea"/>
                <a:cs typeface="+mn-cs"/>
              </a:rPr>
              <a:t>will be 2.7 percent, as opposed to the 4.5</a:t>
            </a:r>
          </a:p>
          <a:p>
            <a:r>
              <a:rPr lang="en-US" sz="1200" b="0" i="0" u="none" strike="noStrike" kern="1200" baseline="0" dirty="0">
                <a:solidFill>
                  <a:schemeClr val="tx1"/>
                </a:solidFill>
                <a:latin typeface="+mn-lt"/>
                <a:ea typeface="+mn-ea"/>
                <a:cs typeface="+mn-cs"/>
              </a:rPr>
              <a:t>percent it would have been without the </a:t>
            </a:r>
            <a:r>
              <a:rPr lang="en-US" sz="1200" b="0" i="0" u="none" strike="noStrike" kern="1200" baseline="0" dirty="0" err="1">
                <a:solidFill>
                  <a:schemeClr val="tx1"/>
                </a:solidFill>
                <a:latin typeface="+mn-lt"/>
                <a:ea typeface="+mn-ea"/>
                <a:cs typeface="+mn-cs"/>
              </a:rPr>
              <a:t>contractionary</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fiscal policy.</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19</a:t>
            </a:fld>
            <a:endParaRPr lang="en-US"/>
          </a:p>
        </p:txBody>
      </p:sp>
    </p:spTree>
    <p:extLst>
      <p:ext uri="{BB962C8B-B14F-4D97-AF65-F5344CB8AC3E}">
        <p14:creationId xmlns:p14="http://schemas.microsoft.com/office/powerpoint/2010/main" val="1886936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An initial increase in government purchases</a:t>
            </a:r>
          </a:p>
          <a:p>
            <a:r>
              <a:rPr lang="en-US" sz="1200" b="0" i="0" u="none" strike="noStrike" kern="1200" baseline="0" dirty="0">
                <a:solidFill>
                  <a:schemeClr val="tx1"/>
                </a:solidFill>
                <a:latin typeface="+mn-lt"/>
                <a:ea typeface="+mn-ea"/>
                <a:cs typeface="+mn-cs"/>
              </a:rPr>
              <a:t>of $100 billion causes the aggregate demand</a:t>
            </a:r>
          </a:p>
          <a:p>
            <a:r>
              <a:rPr lang="en-US" sz="1200" b="0" i="0" u="none" strike="noStrike" kern="1200" baseline="0" dirty="0">
                <a:solidFill>
                  <a:schemeClr val="tx1"/>
                </a:solidFill>
                <a:latin typeface="+mn-lt"/>
                <a:ea typeface="+mn-ea"/>
                <a:cs typeface="+mn-cs"/>
              </a:rPr>
              <a:t>curve to shift to the right, from </a:t>
            </a:r>
            <a:r>
              <a:rPr lang="en-US" sz="1200" b="0" i="1" u="none" strike="noStrike" kern="1200" baseline="0" dirty="0">
                <a:solidFill>
                  <a:schemeClr val="tx1"/>
                </a:solidFill>
                <a:latin typeface="+mn-lt"/>
                <a:ea typeface="+mn-ea"/>
                <a:cs typeface="+mn-cs"/>
              </a:rPr>
              <a:t>AD</a:t>
            </a:r>
            <a:r>
              <a:rPr lang="en-US" sz="1200" b="0" i="0" u="none" strike="noStrike" kern="1200" baseline="0" dirty="0">
                <a:solidFill>
                  <a:schemeClr val="tx1"/>
                </a:solidFill>
                <a:latin typeface="+mn-lt"/>
                <a:ea typeface="+mn-ea"/>
                <a:cs typeface="+mn-cs"/>
              </a:rPr>
              <a:t>1 to the</a:t>
            </a:r>
          </a:p>
          <a:p>
            <a:r>
              <a:rPr lang="en-US" sz="1200" b="0" i="0" u="none" strike="noStrike" kern="1200" baseline="0" dirty="0">
                <a:solidFill>
                  <a:schemeClr val="tx1"/>
                </a:solidFill>
                <a:latin typeface="+mn-lt"/>
                <a:ea typeface="+mn-ea"/>
                <a:cs typeface="+mn-cs"/>
              </a:rPr>
              <a:t>dashed </a:t>
            </a:r>
            <a:r>
              <a:rPr lang="en-US" sz="1200" b="0" i="1" u="none" strike="noStrike" kern="1200" baseline="0" dirty="0">
                <a:solidFill>
                  <a:schemeClr val="tx1"/>
                </a:solidFill>
                <a:latin typeface="+mn-lt"/>
                <a:ea typeface="+mn-ea"/>
                <a:cs typeface="+mn-cs"/>
              </a:rPr>
              <a:t>AD </a:t>
            </a:r>
            <a:r>
              <a:rPr lang="en-US" sz="1200" b="0" i="0" u="none" strike="noStrike" kern="1200" baseline="0" dirty="0">
                <a:solidFill>
                  <a:schemeClr val="tx1"/>
                </a:solidFill>
                <a:latin typeface="+mn-lt"/>
                <a:ea typeface="+mn-ea"/>
                <a:cs typeface="+mn-cs"/>
              </a:rPr>
              <a:t>curve, and represents the effect</a:t>
            </a:r>
          </a:p>
          <a:p>
            <a:r>
              <a:rPr lang="en-US" sz="1200" b="0" i="0" u="none" strike="noStrike" kern="1200" baseline="0" dirty="0">
                <a:solidFill>
                  <a:schemeClr val="tx1"/>
                </a:solidFill>
                <a:latin typeface="+mn-lt"/>
                <a:ea typeface="+mn-ea"/>
                <a:cs typeface="+mn-cs"/>
              </a:rPr>
              <a:t>of the initial increase of $100 billion in</a:t>
            </a:r>
          </a:p>
          <a:p>
            <a:r>
              <a:rPr lang="en-US" sz="1200" b="0" i="0" u="none" strike="noStrike" kern="1200" baseline="0" dirty="0">
                <a:solidFill>
                  <a:schemeClr val="tx1"/>
                </a:solidFill>
                <a:latin typeface="+mn-lt"/>
                <a:ea typeface="+mn-ea"/>
                <a:cs typeface="+mn-cs"/>
              </a:rPr>
              <a:t>government purchases. Because this initial</a:t>
            </a:r>
          </a:p>
          <a:p>
            <a:r>
              <a:rPr lang="en-US" sz="1200" b="0" i="0" u="none" strike="noStrike" kern="1200" baseline="0" dirty="0">
                <a:solidFill>
                  <a:schemeClr val="tx1"/>
                </a:solidFill>
                <a:latin typeface="+mn-lt"/>
                <a:ea typeface="+mn-ea"/>
                <a:cs typeface="+mn-cs"/>
              </a:rPr>
              <a:t>increase raises incomes and leads to further</a:t>
            </a:r>
          </a:p>
          <a:p>
            <a:r>
              <a:rPr lang="en-US" sz="1200" b="0" i="0" u="none" strike="noStrike" kern="1200" baseline="0" dirty="0">
                <a:solidFill>
                  <a:schemeClr val="tx1"/>
                </a:solidFill>
                <a:latin typeface="+mn-lt"/>
                <a:ea typeface="+mn-ea"/>
                <a:cs typeface="+mn-cs"/>
              </a:rPr>
              <a:t>increases in consumption spending, the aggregate</a:t>
            </a:r>
          </a:p>
          <a:p>
            <a:r>
              <a:rPr lang="en-US" sz="1200" b="0" i="0" u="none" strike="noStrike" kern="1200" baseline="0" dirty="0">
                <a:solidFill>
                  <a:schemeClr val="tx1"/>
                </a:solidFill>
                <a:latin typeface="+mn-lt"/>
                <a:ea typeface="+mn-ea"/>
                <a:cs typeface="+mn-cs"/>
              </a:rPr>
              <a:t>demand curve will ultimately shift</a:t>
            </a:r>
          </a:p>
          <a:p>
            <a:r>
              <a:rPr lang="en-US" sz="1200" b="0" i="0" u="none" strike="noStrike" kern="1200" baseline="0" dirty="0">
                <a:solidFill>
                  <a:schemeClr val="tx1"/>
                </a:solidFill>
                <a:latin typeface="+mn-lt"/>
                <a:ea typeface="+mn-ea"/>
                <a:cs typeface="+mn-cs"/>
              </a:rPr>
              <a:t>further to the right, to </a:t>
            </a:r>
            <a:r>
              <a:rPr lang="en-US" sz="1200" b="0" i="1" u="none" strike="noStrike" kern="1200" baseline="0" dirty="0">
                <a:solidFill>
                  <a:schemeClr val="tx1"/>
                </a:solidFill>
                <a:latin typeface="+mn-lt"/>
                <a:ea typeface="+mn-ea"/>
                <a:cs typeface="+mn-cs"/>
              </a:rPr>
              <a:t>AD</a:t>
            </a:r>
            <a:r>
              <a:rPr lang="en-US" sz="1200" b="0" i="0" u="none" strike="noStrike" kern="1200" baseline="0" dirty="0">
                <a:solidFill>
                  <a:schemeClr val="tx1"/>
                </a:solidFill>
                <a:latin typeface="+mn-lt"/>
                <a:ea typeface="+mn-ea"/>
                <a:cs typeface="+mn-cs"/>
              </a:rPr>
              <a:t>2.</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21</a:t>
            </a:fld>
            <a:endParaRPr lang="en-US"/>
          </a:p>
        </p:txBody>
      </p:sp>
    </p:spTree>
    <p:extLst>
      <p:ext uri="{BB962C8B-B14F-4D97-AF65-F5344CB8AC3E}">
        <p14:creationId xmlns:p14="http://schemas.microsoft.com/office/powerpoint/2010/main" val="28100141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OC">
    <p:spTree>
      <p:nvGrpSpPr>
        <p:cNvPr id="1" name=""/>
        <p:cNvGrpSpPr/>
        <p:nvPr/>
      </p:nvGrpSpPr>
      <p:grpSpPr>
        <a:xfrm>
          <a:off x="0" y="0"/>
          <a:ext cx="0" cy="0"/>
          <a:chOff x="0" y="0"/>
          <a:chExt cx="0" cy="0"/>
        </a:xfrm>
      </p:grpSpPr>
      <p:sp>
        <p:nvSpPr>
          <p:cNvPr id="12" name="Rectangle 11"/>
          <p:cNvSpPr/>
          <p:nvPr userDrawn="1"/>
        </p:nvSpPr>
        <p:spPr>
          <a:xfrm>
            <a:off x="1703388" y="0"/>
            <a:ext cx="7445375" cy="640080"/>
          </a:xfrm>
          <a:prstGeom prst="rect">
            <a:avLst/>
          </a:prstGeom>
          <a:solidFill>
            <a:srgbClr val="89B8CF"/>
          </a:solidFill>
        </p:spPr>
        <p:txBody>
          <a:bodyPr wrap="square" rtlCol="0" anchor="ctr">
            <a:spAutoFit/>
          </a:bodyPr>
          <a:lstStyle/>
          <a:p>
            <a:pPr algn="ctr">
              <a:lnSpc>
                <a:spcPts val="2400"/>
              </a:lnSpc>
            </a:pPr>
            <a:endParaRPr lang="en-US" b="1" dirty="0">
              <a:solidFill>
                <a:srgbClr val="7B0046"/>
              </a:solidFill>
            </a:endParaRPr>
          </a:p>
        </p:txBody>
      </p:sp>
      <p:sp>
        <p:nvSpPr>
          <p:cNvPr id="2"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67</a:t>
            </a: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a:solidFill>
                  <a:schemeClr val="bg2"/>
                </a:solidFill>
              </a:rPr>
              <a:t>© 2015 Pearson Education, Inc.</a:t>
            </a:r>
          </a:p>
        </p:txBody>
      </p:sp>
      <p:sp>
        <p:nvSpPr>
          <p:cNvPr id="6" name="TextBox 5"/>
          <p:cNvSpPr txBox="1">
            <a:spLocks noChangeArrowheads="1"/>
          </p:cNvSpPr>
          <p:nvPr userDrawn="1"/>
        </p:nvSpPr>
        <p:spPr bwMode="auto">
          <a:xfrm>
            <a:off x="458788" y="2057400"/>
            <a:ext cx="3351212" cy="701675"/>
          </a:xfrm>
          <a:prstGeom prst="rect">
            <a:avLst/>
          </a:prstGeom>
          <a:noFill/>
          <a:ln w="9525">
            <a:noFill/>
            <a:miter lim="800000"/>
            <a:headEnd/>
            <a:tailEnd/>
          </a:ln>
        </p:spPr>
        <p:txBody>
          <a:bodyPr>
            <a:spAutoFit/>
          </a:bodyPr>
          <a:lstStyle/>
          <a:p>
            <a:r>
              <a:rPr lang="en-US" sz="2000" b="1" dirty="0">
                <a:solidFill>
                  <a:srgbClr val="0066B3"/>
                </a:solidFill>
              </a:rPr>
              <a:t>Chapter Outline </a:t>
            </a:r>
            <a:r>
              <a:rPr lang="en-US" sz="2000" dirty="0"/>
              <a:t>and</a:t>
            </a:r>
          </a:p>
          <a:p>
            <a:r>
              <a:rPr lang="en-US" sz="2000" b="1" dirty="0">
                <a:solidFill>
                  <a:srgbClr val="0066B3"/>
                </a:solidFill>
              </a:rPr>
              <a:t>Learning Objectives</a:t>
            </a:r>
            <a:endParaRPr lang="en-US" sz="2000" dirty="0">
              <a:solidFill>
                <a:srgbClr val="0066B3"/>
              </a:solidFill>
            </a:endParaRPr>
          </a:p>
        </p:txBody>
      </p:sp>
      <p:graphicFrame>
        <p:nvGraphicFramePr>
          <p:cNvPr id="9" name="Group 499"/>
          <p:cNvGraphicFramePr>
            <a:graphicFrameLocks noGrp="1"/>
          </p:cNvGraphicFramePr>
          <p:nvPr userDrawn="1">
            <p:extLst>
              <p:ext uri="{D42A27DB-BD31-4B8C-83A1-F6EECF244321}">
                <p14:modId xmlns:p14="http://schemas.microsoft.com/office/powerpoint/2010/main" val="2783272754"/>
              </p:ext>
            </p:extLst>
          </p:nvPr>
        </p:nvGraphicFramePr>
        <p:xfrm>
          <a:off x="463550" y="2754832"/>
          <a:ext cx="4963318" cy="3806280"/>
        </p:xfrm>
        <a:graphic>
          <a:graphicData uri="http://schemas.openxmlformats.org/drawingml/2006/table">
            <a:tbl>
              <a:tblPr/>
              <a:tblGrid>
                <a:gridCol w="498132">
                  <a:extLst>
                    <a:ext uri="{9D8B030D-6E8A-4147-A177-3AD203B41FA5}">
                      <a16:colId xmlns:a16="http://schemas.microsoft.com/office/drawing/2014/main" val="20000"/>
                    </a:ext>
                  </a:extLst>
                </a:gridCol>
                <a:gridCol w="4465186">
                  <a:extLst>
                    <a:ext uri="{9D8B030D-6E8A-4147-A177-3AD203B41FA5}">
                      <a16:colId xmlns:a16="http://schemas.microsoft.com/office/drawing/2014/main" val="20001"/>
                    </a:ext>
                  </a:extLst>
                </a:gridCol>
              </a:tblGrid>
              <a:tr h="285976">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16.1</a:t>
                      </a:r>
                    </a:p>
                  </a:txBody>
                  <a:tcPr marL="0" marR="0" marT="91427" marB="0" horzOverflow="overflow">
                    <a:lnL cap="flat">
                      <a:noFill/>
                    </a:lnL>
                    <a:lnR>
                      <a:noFill/>
                    </a:lnR>
                    <a:lnT cap="fla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What Is Fiscal Policy?</a:t>
                      </a:r>
                    </a:p>
                  </a:txBody>
                  <a:tcPr marL="0" marR="0" marT="91402" marB="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97775">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16.2</a:t>
                      </a:r>
                    </a:p>
                  </a:txBody>
                  <a:tcPr marL="0" marR="0" marT="91427" marB="0" horzOverflow="overflow">
                    <a:lnL cap="flat">
                      <a:noFill/>
                    </a:lnL>
                    <a:lnR>
                      <a:noFill/>
                    </a:lnR>
                    <a:lnT cap="fla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The Effects of Fiscal Policy on</a:t>
                      </a:r>
                      <a:br>
                        <a:rPr kumimoji="0" lang="en-US" sz="1600" b="1" i="0" u="none" strike="noStrike" cap="none" normalizeH="0" baseline="0" dirty="0">
                          <a:ln>
                            <a:noFill/>
                          </a:ln>
                          <a:solidFill>
                            <a:srgbClr val="0066B3"/>
                          </a:solidFill>
                          <a:effectLst/>
                          <a:latin typeface="Arial" charset="0"/>
                        </a:rPr>
                      </a:br>
                      <a:r>
                        <a:rPr kumimoji="0" lang="en-US" sz="1600" b="1" i="0" u="none" strike="noStrike" cap="none" normalizeH="0" baseline="0" dirty="0">
                          <a:ln>
                            <a:noFill/>
                          </a:ln>
                          <a:solidFill>
                            <a:srgbClr val="0066B3"/>
                          </a:solidFill>
                          <a:effectLst/>
                          <a:latin typeface="Arial" charset="0"/>
                        </a:rPr>
                        <a:t>Real GDP and the Price Level</a:t>
                      </a:r>
                    </a:p>
                  </a:txBody>
                  <a:tcPr marL="0" marR="0" marT="91402" marB="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1"/>
                  </a:ext>
                </a:extLst>
              </a:tr>
              <a:tr h="441626">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16.3</a:t>
                      </a:r>
                    </a:p>
                  </a:txBody>
                  <a:tcPr marL="0" marR="0" marT="91427" marB="0" horzOverflow="overflow">
                    <a:lnL cap="flat">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7000"/>
                        </a:lnSpc>
                        <a:spcBef>
                          <a:spcPct val="0"/>
                        </a:spcBef>
                        <a:spcAft>
                          <a:spcPct val="0"/>
                        </a:spcAft>
                        <a:buClrTx/>
                        <a:buSzTx/>
                        <a:buFontTx/>
                        <a:buNone/>
                        <a:tabLst>
                          <a:tab pos="111125" algn="l"/>
                        </a:tabLst>
                      </a:pPr>
                      <a:r>
                        <a:rPr kumimoji="0" lang="en-US" sz="1600" b="1" i="0" u="none" strike="noStrike" cap="none" normalizeH="0" baseline="0" dirty="0">
                          <a:ln>
                            <a:noFill/>
                          </a:ln>
                          <a:solidFill>
                            <a:srgbClr val="0066B3"/>
                          </a:solidFill>
                          <a:effectLst/>
                          <a:latin typeface="Arial" charset="0"/>
                        </a:rPr>
                        <a:t>Fiscal Policy in the Dynamic Aggregate </a:t>
                      </a:r>
                      <a:br>
                        <a:rPr kumimoji="0" lang="en-US" sz="1600" b="1" i="0" u="none" strike="noStrike" cap="none" normalizeH="0" baseline="0" dirty="0">
                          <a:ln>
                            <a:noFill/>
                          </a:ln>
                          <a:solidFill>
                            <a:srgbClr val="0066B3"/>
                          </a:solidFill>
                          <a:effectLst/>
                          <a:latin typeface="Arial" charset="0"/>
                        </a:rPr>
                      </a:br>
                      <a:r>
                        <a:rPr kumimoji="0" lang="en-US" sz="1600" b="1" i="0" u="none" strike="noStrike" cap="none" normalizeH="0" baseline="0" dirty="0">
                          <a:ln>
                            <a:noFill/>
                          </a:ln>
                          <a:solidFill>
                            <a:srgbClr val="0066B3"/>
                          </a:solidFill>
                          <a:effectLst/>
                          <a:latin typeface="Arial" charset="0"/>
                        </a:rPr>
                        <a:t>Demand and Aggregate Supply Model</a:t>
                      </a:r>
                    </a:p>
                  </a:txBody>
                  <a:tcPr marL="0" marR="0" marT="91402" marB="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268482">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16.4</a:t>
                      </a:r>
                    </a:p>
                  </a:txBody>
                  <a:tcPr marL="0" marR="0" marT="91427" marB="0" horzOverflow="overflow">
                    <a:lnL cap="flat">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7000"/>
                        </a:lnSpc>
                        <a:spcBef>
                          <a:spcPct val="0"/>
                        </a:spcBef>
                        <a:spcAft>
                          <a:spcPct val="0"/>
                        </a:spcAft>
                        <a:buClrTx/>
                        <a:buSzTx/>
                        <a:buFontTx/>
                        <a:buNone/>
                        <a:tabLst>
                          <a:tab pos="111125" algn="l"/>
                        </a:tabLst>
                      </a:pPr>
                      <a:r>
                        <a:rPr kumimoji="0" lang="en-US" sz="1600" b="1" i="0" u="none" strike="noStrike" cap="none" normalizeH="0" baseline="0" dirty="0">
                          <a:ln>
                            <a:noFill/>
                          </a:ln>
                          <a:solidFill>
                            <a:srgbClr val="0066B3"/>
                          </a:solidFill>
                          <a:effectLst/>
                          <a:latin typeface="Arial" charset="0"/>
                        </a:rPr>
                        <a:t>The Government Purchases and Tax Multipliers</a:t>
                      </a:r>
                    </a:p>
                  </a:txBody>
                  <a:tcPr marL="0" marR="0" marT="91402" marB="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441626">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16.5</a:t>
                      </a:r>
                    </a:p>
                  </a:txBody>
                  <a:tcPr marL="0" marR="0" marT="91427" marB="0" horzOverflow="overflow">
                    <a:lnL cap="flat">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7000"/>
                        </a:lnSpc>
                        <a:spcBef>
                          <a:spcPct val="0"/>
                        </a:spcBef>
                        <a:spcAft>
                          <a:spcPct val="0"/>
                        </a:spcAft>
                        <a:buClrTx/>
                        <a:buSzTx/>
                        <a:buFontTx/>
                        <a:buNone/>
                        <a:tabLst>
                          <a:tab pos="111125" algn="l"/>
                        </a:tabLst>
                      </a:pPr>
                      <a:r>
                        <a:rPr kumimoji="0" lang="en-US" sz="1600" b="1" i="0" u="none" strike="noStrike" cap="none" normalizeH="0" baseline="0" dirty="0">
                          <a:ln>
                            <a:noFill/>
                          </a:ln>
                          <a:solidFill>
                            <a:srgbClr val="0066B3"/>
                          </a:solidFill>
                          <a:effectLst/>
                          <a:latin typeface="Arial" charset="0"/>
                        </a:rPr>
                        <a:t>The Limits of Using Fiscal Policy to </a:t>
                      </a:r>
                      <a:br>
                        <a:rPr kumimoji="0" lang="en-US" sz="1600" b="1" i="0" u="none" strike="noStrike" cap="none" normalizeH="0" baseline="0" dirty="0">
                          <a:ln>
                            <a:noFill/>
                          </a:ln>
                          <a:solidFill>
                            <a:srgbClr val="0066B3"/>
                          </a:solidFill>
                          <a:effectLst/>
                          <a:latin typeface="Arial" charset="0"/>
                        </a:rPr>
                      </a:br>
                      <a:r>
                        <a:rPr kumimoji="0" lang="en-US" sz="1600" b="1" i="0" u="none" strike="noStrike" cap="none" normalizeH="0" baseline="0" dirty="0">
                          <a:ln>
                            <a:noFill/>
                          </a:ln>
                          <a:solidFill>
                            <a:srgbClr val="0066B3"/>
                          </a:solidFill>
                          <a:effectLst/>
                          <a:latin typeface="Arial" charset="0"/>
                        </a:rPr>
                        <a:t>Stabilize the Economy</a:t>
                      </a:r>
                    </a:p>
                  </a:txBody>
                  <a:tcPr marL="0" marR="0" marT="91402" marB="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179014">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16.6</a:t>
                      </a:r>
                    </a:p>
                  </a:txBody>
                  <a:tcPr marL="0" marR="0" marT="91427"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tab pos="111125" algn="l"/>
                        </a:tabLst>
                      </a:pPr>
                      <a:r>
                        <a:rPr kumimoji="0" lang="en-US" sz="1600" b="1" i="0" u="none" strike="noStrike" cap="none" normalizeH="0" baseline="0" dirty="0">
                          <a:ln>
                            <a:noFill/>
                          </a:ln>
                          <a:solidFill>
                            <a:srgbClr val="0066B3"/>
                          </a:solidFill>
                          <a:effectLst/>
                          <a:latin typeface="Arial" charset="0"/>
                        </a:rPr>
                        <a:t>Deficits, Surpluses, and Federal Government Debt</a:t>
                      </a:r>
                    </a:p>
                  </a:txBody>
                  <a:tcPr marL="0" marR="0" marT="91402" marB="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147937">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16.7</a:t>
                      </a:r>
                    </a:p>
                  </a:txBody>
                  <a:tcPr marL="0" marR="0" marT="91427"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tab pos="111125" algn="l"/>
                        </a:tabLst>
                      </a:pPr>
                      <a:r>
                        <a:rPr kumimoji="0" lang="en-US" sz="1600" b="1" i="0" u="none" strike="noStrike" cap="none" normalizeH="0" baseline="0" dirty="0">
                          <a:ln>
                            <a:noFill/>
                          </a:ln>
                          <a:solidFill>
                            <a:srgbClr val="0066B3"/>
                          </a:solidFill>
                          <a:effectLst/>
                          <a:latin typeface="Arial" charset="0"/>
                        </a:rPr>
                        <a:t>The Effects of Fiscal Policy in the Long Run</a:t>
                      </a:r>
                    </a:p>
                  </a:txBody>
                  <a:tcPr marL="0" marR="0" marT="91402" marB="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0">
                <a:tc>
                  <a:txBody>
                    <a:bodyPr/>
                    <a:lstStyle/>
                    <a:p>
                      <a:pPr marL="0" marR="0" lvl="0" indent="0" algn="l" defTabSz="914400" rtl="0" eaLnBrk="1" fontAlgn="base" latinLnBrk="0" hangingPunct="1">
                        <a:lnSpc>
                          <a:spcPct val="97000"/>
                        </a:lnSpc>
                        <a:spcBef>
                          <a:spcPct val="0"/>
                        </a:spcBef>
                        <a:spcAft>
                          <a:spcPct val="0"/>
                        </a:spcAft>
                        <a:buClrTx/>
                        <a:buSzTx/>
                        <a:buFontTx/>
                        <a:buNone/>
                        <a:tabLst/>
                      </a:pPr>
                      <a:endParaRPr kumimoji="0" lang="en-US" sz="1600" b="1" i="0" u="none" strike="noStrike" cap="none" normalizeH="0" baseline="0" dirty="0">
                        <a:ln>
                          <a:noFill/>
                        </a:ln>
                        <a:solidFill>
                          <a:srgbClr val="0066B3"/>
                        </a:solidFill>
                        <a:effectLst/>
                        <a:latin typeface="Arial" charset="0"/>
                      </a:endParaRPr>
                    </a:p>
                  </a:txBody>
                  <a:tcPr marL="0" marR="0" marT="91427"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tab pos="111125" algn="l"/>
                        </a:tabLst>
                      </a:pPr>
                      <a:r>
                        <a:rPr kumimoji="0" lang="en-US" sz="1600" b="1" i="0" u="none" strike="noStrike" cap="none" normalizeH="0" baseline="0" dirty="0">
                          <a:ln>
                            <a:noFill/>
                          </a:ln>
                          <a:solidFill>
                            <a:srgbClr val="0066B3"/>
                          </a:solidFill>
                          <a:effectLst/>
                          <a:latin typeface="Arial" charset="0"/>
                        </a:rPr>
                        <a:t>Appendix: A Closer Look at the Multiplier</a:t>
                      </a:r>
                    </a:p>
                  </a:txBody>
                  <a:tcPr marL="0" marR="0" marT="91402" marB="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0" name="Title 1"/>
          <p:cNvSpPr txBox="1">
            <a:spLocks/>
          </p:cNvSpPr>
          <p:nvPr userDrawn="1"/>
        </p:nvSpPr>
        <p:spPr bwMode="auto">
          <a:xfrm>
            <a:off x="460375" y="354427"/>
            <a:ext cx="1249362" cy="331373"/>
          </a:xfrm>
          <a:prstGeom prst="rect">
            <a:avLst/>
          </a:prstGeom>
          <a:noFill/>
          <a:ln>
            <a:miter lim="800000"/>
            <a:headEnd/>
            <a:tailEnd/>
          </a:ln>
        </p:spPr>
        <p:txBody>
          <a:bodyPr wrap="square" anchor="ctr">
            <a:spAutoFit/>
          </a:bodyPr>
          <a:lstStyle>
            <a:lvl1pPr algn="l" rtl="0" eaLnBrk="0" fontAlgn="base" hangingPunct="0">
              <a:spcBef>
                <a:spcPct val="0"/>
              </a:spcBef>
              <a:spcAft>
                <a:spcPct val="0"/>
              </a:spcAft>
              <a:defRPr sz="2400" b="1">
                <a:solidFill>
                  <a:srgbClr val="194F8B"/>
                </a:solidFill>
                <a:latin typeface="+mj-lt"/>
                <a:ea typeface="+mj-ea"/>
                <a:cs typeface="+mj-cs"/>
              </a:defRPr>
            </a:lvl1pPr>
            <a:lvl2pPr algn="l" rtl="0" eaLnBrk="0" fontAlgn="base" hangingPunct="0">
              <a:spcBef>
                <a:spcPct val="0"/>
              </a:spcBef>
              <a:spcAft>
                <a:spcPct val="0"/>
              </a:spcAft>
              <a:defRPr sz="2400" b="1">
                <a:solidFill>
                  <a:srgbClr val="194F8B"/>
                </a:solidFill>
                <a:latin typeface="Arial" charset="0"/>
              </a:defRPr>
            </a:lvl2pPr>
            <a:lvl3pPr algn="l" rtl="0" eaLnBrk="0" fontAlgn="base" hangingPunct="0">
              <a:spcBef>
                <a:spcPct val="0"/>
              </a:spcBef>
              <a:spcAft>
                <a:spcPct val="0"/>
              </a:spcAft>
              <a:defRPr sz="2400" b="1">
                <a:solidFill>
                  <a:srgbClr val="194F8B"/>
                </a:solidFill>
                <a:latin typeface="Arial" charset="0"/>
              </a:defRPr>
            </a:lvl3pPr>
            <a:lvl4pPr algn="l" rtl="0" eaLnBrk="0" fontAlgn="base" hangingPunct="0">
              <a:spcBef>
                <a:spcPct val="0"/>
              </a:spcBef>
              <a:spcAft>
                <a:spcPct val="0"/>
              </a:spcAft>
              <a:defRPr sz="2400" b="1">
                <a:solidFill>
                  <a:srgbClr val="194F8B"/>
                </a:solidFill>
                <a:latin typeface="Arial" charset="0"/>
              </a:defRPr>
            </a:lvl4pPr>
            <a:lvl5pPr algn="l" rtl="0" eaLnBrk="0" fontAlgn="base" hangingPunct="0">
              <a:spcBef>
                <a:spcPct val="0"/>
              </a:spcBef>
              <a:spcAft>
                <a:spcPct val="0"/>
              </a:spcAft>
              <a:defRPr sz="2400" b="1">
                <a:solidFill>
                  <a:srgbClr val="194F8B"/>
                </a:solidFill>
                <a:latin typeface="Arial" charset="0"/>
              </a:defRPr>
            </a:lvl5pPr>
            <a:lvl6pPr marL="457200" algn="l" rtl="0" fontAlgn="base">
              <a:spcBef>
                <a:spcPct val="0"/>
              </a:spcBef>
              <a:spcAft>
                <a:spcPct val="0"/>
              </a:spcAft>
              <a:defRPr sz="2400" b="1">
                <a:solidFill>
                  <a:srgbClr val="194F8B"/>
                </a:solidFill>
                <a:latin typeface="Arial" charset="0"/>
              </a:defRPr>
            </a:lvl6pPr>
            <a:lvl7pPr marL="914400" algn="l" rtl="0" fontAlgn="base">
              <a:spcBef>
                <a:spcPct val="0"/>
              </a:spcBef>
              <a:spcAft>
                <a:spcPct val="0"/>
              </a:spcAft>
              <a:defRPr sz="2400" b="1">
                <a:solidFill>
                  <a:srgbClr val="194F8B"/>
                </a:solidFill>
                <a:latin typeface="Arial" charset="0"/>
              </a:defRPr>
            </a:lvl7pPr>
            <a:lvl8pPr marL="1371600" algn="l" rtl="0" fontAlgn="base">
              <a:spcBef>
                <a:spcPct val="0"/>
              </a:spcBef>
              <a:spcAft>
                <a:spcPct val="0"/>
              </a:spcAft>
              <a:defRPr sz="2400" b="1">
                <a:solidFill>
                  <a:srgbClr val="194F8B"/>
                </a:solidFill>
                <a:latin typeface="Arial" charset="0"/>
              </a:defRPr>
            </a:lvl8pPr>
            <a:lvl9pPr marL="1828800" algn="l" rtl="0" fontAlgn="base">
              <a:spcBef>
                <a:spcPct val="0"/>
              </a:spcBef>
              <a:spcAft>
                <a:spcPct val="0"/>
              </a:spcAft>
              <a:defRPr sz="2400" b="1">
                <a:solidFill>
                  <a:srgbClr val="194F8B"/>
                </a:solidFill>
                <a:latin typeface="Arial" charset="0"/>
              </a:defRPr>
            </a:lvl9pPr>
          </a:lstStyle>
          <a:p>
            <a:pPr>
              <a:lnSpc>
                <a:spcPts val="2000"/>
              </a:lnSpc>
            </a:pPr>
            <a:r>
              <a:rPr lang="en-US" sz="1600" b="0" kern="0" dirty="0">
                <a:solidFill>
                  <a:srgbClr val="231F20"/>
                </a:solidFill>
                <a:cs typeface="Arial" charset="0"/>
              </a:rPr>
              <a:t>CHAPTER</a:t>
            </a:r>
          </a:p>
        </p:txBody>
      </p:sp>
      <p:sp>
        <p:nvSpPr>
          <p:cNvPr id="11" name="Rectangle 10"/>
          <p:cNvSpPr/>
          <p:nvPr userDrawn="1"/>
        </p:nvSpPr>
        <p:spPr>
          <a:xfrm>
            <a:off x="1709737" y="0"/>
            <a:ext cx="7434263" cy="685800"/>
          </a:xfrm>
          <a:prstGeom prst="rect">
            <a:avLst/>
          </a:prstGeom>
        </p:spPr>
        <p:txBody>
          <a:bodyPr wrap="square" rtlCol="0" anchor="ctr">
            <a:spAutoFit/>
          </a:bodyPr>
          <a:lstStyle/>
          <a:p>
            <a:pPr algn="ctr">
              <a:lnSpc>
                <a:spcPts val="2400"/>
              </a:lnSpc>
            </a:pPr>
            <a:endParaRPr lang="en-US" b="1" dirty="0">
              <a:solidFill>
                <a:srgbClr val="7B0046"/>
              </a:solidFill>
            </a:endParaRPr>
          </a:p>
        </p:txBody>
      </p:sp>
      <p:sp>
        <p:nvSpPr>
          <p:cNvPr id="13" name="Rectangle 12"/>
          <p:cNvSpPr/>
          <p:nvPr userDrawn="1"/>
        </p:nvSpPr>
        <p:spPr>
          <a:xfrm>
            <a:off x="0" y="0"/>
            <a:ext cx="1709737" cy="1695450"/>
          </a:xfrm>
          <a:prstGeom prst="rect">
            <a:avLst/>
          </a:prstGeom>
          <a:solidFill>
            <a:srgbClr val="256ABD"/>
          </a:solidFill>
        </p:spPr>
        <p:txBody>
          <a:bodyPr wrap="square" rtlCol="0" anchor="ctr">
            <a:spAutoFit/>
          </a:bodyPr>
          <a:lstStyle/>
          <a:p>
            <a:pPr algn="ctr">
              <a:lnSpc>
                <a:spcPts val="2400"/>
              </a:lnSpc>
            </a:pPr>
            <a:endParaRPr lang="en-US" b="1" dirty="0">
              <a:solidFill>
                <a:srgbClr val="7B0046"/>
              </a:solidFill>
            </a:endParaRPr>
          </a:p>
        </p:txBody>
      </p:sp>
      <p:sp>
        <p:nvSpPr>
          <p:cNvPr id="8" name="TextBox 7"/>
          <p:cNvSpPr txBox="1">
            <a:spLocks noChangeArrowheads="1"/>
          </p:cNvSpPr>
          <p:nvPr userDrawn="1"/>
        </p:nvSpPr>
        <p:spPr bwMode="auto">
          <a:xfrm>
            <a:off x="311944" y="520113"/>
            <a:ext cx="1391444" cy="1200329"/>
          </a:xfrm>
          <a:prstGeom prst="rect">
            <a:avLst/>
          </a:prstGeom>
          <a:noFill/>
          <a:ln w="9525">
            <a:noFill/>
            <a:miter lim="800000"/>
            <a:headEnd/>
            <a:tailEnd/>
          </a:ln>
        </p:spPr>
        <p:txBody>
          <a:bodyPr wrap="square">
            <a:spAutoFit/>
          </a:bodyPr>
          <a:lstStyle/>
          <a:p>
            <a:pPr algn="ctr"/>
            <a:r>
              <a:rPr lang="en-US" sz="7200" b="1" dirty="0">
                <a:solidFill>
                  <a:schemeClr val="bg1"/>
                </a:solidFill>
                <a:latin typeface="+mn-lt"/>
              </a:rPr>
              <a:t>16</a:t>
            </a:r>
            <a:endParaRPr lang="en-US" sz="9600" b="1" dirty="0">
              <a:solidFill>
                <a:schemeClr val="bg1"/>
              </a:solidFill>
              <a:latin typeface="+mn-lt"/>
            </a:endParaRPr>
          </a:p>
        </p:txBody>
      </p:sp>
      <p:sp>
        <p:nvSpPr>
          <p:cNvPr id="14" name="TextBox 13"/>
          <p:cNvSpPr txBox="1"/>
          <p:nvPr userDrawn="1"/>
        </p:nvSpPr>
        <p:spPr>
          <a:xfrm>
            <a:off x="361156" y="381000"/>
            <a:ext cx="1391444" cy="369332"/>
          </a:xfrm>
          <a:prstGeom prst="rect">
            <a:avLst/>
          </a:prstGeom>
          <a:noFill/>
        </p:spPr>
        <p:txBody>
          <a:bodyPr wrap="square" rtlCol="0">
            <a:spAutoFit/>
          </a:bodyPr>
          <a:lstStyle/>
          <a:p>
            <a:pPr algn="ctr"/>
            <a:r>
              <a:rPr lang="en-US" dirty="0">
                <a:solidFill>
                  <a:srgbClr val="89B8CF"/>
                </a:solidFill>
              </a:rPr>
              <a:t>CHAPTER</a:t>
            </a:r>
          </a:p>
        </p:txBody>
      </p:sp>
      <p:sp>
        <p:nvSpPr>
          <p:cNvPr id="4" name="Title 3"/>
          <p:cNvSpPr>
            <a:spLocks noGrp="1"/>
          </p:cNvSpPr>
          <p:nvPr>
            <p:ph type="title" hasCustomPrompt="1"/>
          </p:nvPr>
        </p:nvSpPr>
        <p:spPr>
          <a:xfrm>
            <a:off x="1689100" y="635000"/>
            <a:ext cx="7454900" cy="1143000"/>
          </a:xfrm>
          <a:prstGeom prst="rect">
            <a:avLst/>
          </a:prstGeom>
        </p:spPr>
        <p:txBody>
          <a:bodyPr/>
          <a:lstStyle>
            <a:lvl1pPr>
              <a:defRPr sz="4000" b="1" baseline="0">
                <a:solidFill>
                  <a:schemeClr val="tx1"/>
                </a:solidFill>
                <a:latin typeface="+mn-lt"/>
              </a:defRPr>
            </a:lvl1pPr>
          </a:lstStyle>
          <a:p>
            <a:r>
              <a:rPr lang="en-US" dirty="0"/>
              <a:t>Chapter title:</a:t>
            </a:r>
            <a:br>
              <a:rPr lang="en-US" dirty="0"/>
            </a:br>
            <a:r>
              <a:rPr lang="en-US" dirty="0"/>
              <a:t>Chapter subtitle</a:t>
            </a:r>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76800" y="2393861"/>
            <a:ext cx="4189763" cy="2766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499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1000"/>
                                        <p:tgtEl>
                                          <p:spTgt spid="9"/>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arning Objectiv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defRPr/>
            </a:lvl1pPr>
          </a:lstStyle>
          <a:p>
            <a:r>
              <a:rPr lang="en-US" dirty="0"/>
              <a:t>Chapter subtitle</a:t>
            </a:r>
          </a:p>
        </p:txBody>
      </p:sp>
      <p:sp>
        <p:nvSpPr>
          <p:cNvPr id="3" name="Text Box 9"/>
          <p:cNvSpPr txBox="1">
            <a:spLocks noChangeArrowheads="1"/>
          </p:cNvSpPr>
          <p:nvPr userDrawn="1"/>
        </p:nvSpPr>
        <p:spPr bwMode="auto">
          <a:xfrm>
            <a:off x="452438" y="2435225"/>
            <a:ext cx="2870200" cy="307975"/>
          </a:xfrm>
          <a:prstGeom prst="rect">
            <a:avLst/>
          </a:prstGeom>
          <a:solidFill>
            <a:srgbClr val="0066B3"/>
          </a:solidFill>
          <a:ln w="9525">
            <a:noFill/>
            <a:miter lim="800000"/>
            <a:headEnd/>
            <a:tailEnd/>
          </a:ln>
        </p:spPr>
        <p:txBody>
          <a:bodyPr lIns="45720" rIns="45720" anchor="ctr">
            <a:spAutoFit/>
          </a:bodyPr>
          <a:lstStyle/>
          <a:p>
            <a:r>
              <a:rPr lang="en-US" sz="1400" b="1" dirty="0">
                <a:solidFill>
                  <a:schemeClr val="bg1"/>
                </a:solidFill>
              </a:rPr>
              <a:t>         LEARNING</a:t>
            </a:r>
            <a:r>
              <a:rPr lang="en-US" sz="1400" dirty="0">
                <a:solidFill>
                  <a:schemeClr val="bg1"/>
                </a:solidFill>
              </a:rPr>
              <a:t> OBJECTIVE</a:t>
            </a:r>
            <a:endParaRPr lang="en-US" sz="1400" b="1" dirty="0">
              <a:solidFill>
                <a:schemeClr val="bg1"/>
              </a:solidFill>
            </a:endParaRPr>
          </a:p>
        </p:txBody>
      </p:sp>
      <p:sp>
        <p:nvSpPr>
          <p:cNvPr id="5" name="Content Placeholder 4"/>
          <p:cNvSpPr>
            <a:spLocks noGrp="1"/>
          </p:cNvSpPr>
          <p:nvPr>
            <p:ph sz="quarter" idx="10" hasCustomPrompt="1"/>
          </p:nvPr>
        </p:nvSpPr>
        <p:spPr>
          <a:xfrm>
            <a:off x="452438" y="2438400"/>
            <a:ext cx="614362" cy="304800"/>
          </a:xfrm>
          <a:prstGeom prst="rect">
            <a:avLst/>
          </a:prstGeom>
        </p:spPr>
        <p:txBody>
          <a:bodyPr/>
          <a:lstStyle>
            <a:lvl1pPr>
              <a:defRPr sz="1400" b="1" i="0">
                <a:solidFill>
                  <a:schemeClr val="bg1"/>
                </a:solidFill>
              </a:defRPr>
            </a:lvl1pPr>
          </a:lstStyle>
          <a:p>
            <a:pPr lvl="0"/>
            <a:r>
              <a:rPr lang="en-US" dirty="0" err="1"/>
              <a:t>X.y</a:t>
            </a:r>
            <a:endParaRPr lang="en-US" dirty="0"/>
          </a:p>
        </p:txBody>
      </p:sp>
      <p:sp>
        <p:nvSpPr>
          <p:cNvPr id="7" name="Text Placeholder 6"/>
          <p:cNvSpPr>
            <a:spLocks noGrp="1"/>
          </p:cNvSpPr>
          <p:nvPr>
            <p:ph type="body" sz="quarter" idx="11" hasCustomPrompt="1"/>
          </p:nvPr>
        </p:nvSpPr>
        <p:spPr>
          <a:xfrm>
            <a:off x="452438" y="2743200"/>
            <a:ext cx="8310562" cy="990600"/>
          </a:xfrm>
          <a:prstGeom prst="rect">
            <a:avLst/>
          </a:prstGeom>
        </p:spPr>
        <p:txBody>
          <a:bodyPr/>
          <a:lstStyle>
            <a:lvl1pPr marL="0" indent="0">
              <a:defRPr sz="1800" i="0" baseline="0">
                <a:solidFill>
                  <a:srgbClr val="0066B3"/>
                </a:solidFill>
              </a:defRPr>
            </a:lvl1pPr>
            <a:lvl2pPr>
              <a:defRPr sz="1800">
                <a:solidFill>
                  <a:srgbClr val="0066B3"/>
                </a:solidFill>
              </a:defRPr>
            </a:lvl2pPr>
            <a:lvl3pPr>
              <a:defRPr sz="1800">
                <a:solidFill>
                  <a:srgbClr val="0066B3"/>
                </a:solidFill>
              </a:defRPr>
            </a:lvl3pPr>
            <a:lvl4pPr>
              <a:defRPr sz="1800">
                <a:solidFill>
                  <a:srgbClr val="0066B3"/>
                </a:solidFill>
              </a:defRPr>
            </a:lvl4pPr>
            <a:lvl5pPr>
              <a:defRPr sz="1800">
                <a:solidFill>
                  <a:srgbClr val="0066B3"/>
                </a:solidFill>
              </a:defRPr>
            </a:lvl5pPr>
          </a:lstStyle>
          <a:p>
            <a:pPr lvl="0"/>
            <a:r>
              <a:rPr lang="en-US" dirty="0"/>
              <a:t>Insert learning objective</a:t>
            </a:r>
          </a:p>
        </p:txBody>
      </p:sp>
      <p:sp>
        <p:nvSpPr>
          <p:cNvPr id="8"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67</a:t>
            </a:r>
          </a:p>
        </p:txBody>
      </p:sp>
      <p:sp>
        <p:nvSpPr>
          <p:cNvPr id="9"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a:solidFill>
                  <a:schemeClr val="bg2"/>
                </a:solidFill>
              </a:rPr>
              <a:t>© 2015 Pearson Education, Inc.</a:t>
            </a:r>
          </a:p>
        </p:txBody>
      </p:sp>
    </p:spTree>
    <p:extLst>
      <p:ext uri="{BB962C8B-B14F-4D97-AF65-F5344CB8AC3E}">
        <p14:creationId xmlns:p14="http://schemas.microsoft.com/office/powerpoint/2010/main" val="114419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67</a:t>
            </a: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a:solidFill>
                  <a:schemeClr val="bg2"/>
                </a:solidFill>
              </a:rPr>
              <a:t>© 2015 Pearson Education, Inc.</a:t>
            </a:r>
          </a:p>
        </p:txBody>
      </p:sp>
      <p:sp>
        <p:nvSpPr>
          <p:cNvPr id="12" name="Rectangle 11"/>
          <p:cNvSpPr/>
          <p:nvPr userDrawn="1"/>
        </p:nvSpPr>
        <p:spPr>
          <a:xfrm>
            <a:off x="0" y="0"/>
            <a:ext cx="9148764" cy="640080"/>
          </a:xfrm>
          <a:prstGeom prst="rect">
            <a:avLst/>
          </a:prstGeom>
          <a:solidFill>
            <a:srgbClr val="89B8CF"/>
          </a:solidFill>
          <a:ln w="38100" cap="rnd">
            <a:noFill/>
          </a:ln>
        </p:spPr>
        <p:txBody>
          <a:bodyPr wrap="square" rtlCol="0" anchor="ctr">
            <a:spAutoFit/>
          </a:bodyPr>
          <a:lstStyle/>
          <a:p>
            <a:pPr algn="ctr">
              <a:lnSpc>
                <a:spcPts val="2400"/>
              </a:lnSpc>
            </a:pPr>
            <a:endParaRPr lang="en-US" b="1" dirty="0">
              <a:solidFill>
                <a:srgbClr val="7B0046"/>
              </a:solidFill>
            </a:endParaRPr>
          </a:p>
        </p:txBody>
      </p:sp>
      <p:sp>
        <p:nvSpPr>
          <p:cNvPr id="5" name="Title 4"/>
          <p:cNvSpPr>
            <a:spLocks noGrp="1"/>
          </p:cNvSpPr>
          <p:nvPr>
            <p:ph type="title"/>
          </p:nvPr>
        </p:nvSpPr>
        <p:spPr>
          <a:xfrm>
            <a:off x="0" y="0"/>
            <a:ext cx="9144000" cy="640080"/>
          </a:xfrm>
          <a:prstGeom prst="rect">
            <a:avLst/>
          </a:prstGeom>
        </p:spPr>
        <p:txBody>
          <a:bodyPr/>
          <a:lstStyle>
            <a:lvl1pPr>
              <a:defRPr sz="3200" b="0">
                <a:solidFill>
                  <a:schemeClr val="accent2">
                    <a:lumMod val="75000"/>
                  </a:schemeClr>
                </a:solidFill>
                <a:latin typeface="+mn-lt"/>
              </a:defRPr>
            </a:lvl1pPr>
          </a:lstStyle>
          <a:p>
            <a:r>
              <a:rPr lang="en-US" dirty="0"/>
              <a:t>Click to edit Master title style</a:t>
            </a:r>
          </a:p>
        </p:txBody>
      </p:sp>
      <p:cxnSp>
        <p:nvCxnSpPr>
          <p:cNvPr id="17" name="Straight Connector 16"/>
          <p:cNvCxnSpPr/>
          <p:nvPr userDrawn="1"/>
        </p:nvCxnSpPr>
        <p:spPr bwMode="auto">
          <a:xfrm>
            <a:off x="0" y="640080"/>
            <a:ext cx="9144000" cy="0"/>
          </a:xfrm>
          <a:prstGeom prst="line">
            <a:avLst/>
          </a:prstGeom>
          <a:noFill/>
          <a:ln w="38100" cap="flat" cmpd="sng" algn="ctr">
            <a:solidFill>
              <a:schemeClr val="accent2">
                <a:lumMod val="75000"/>
              </a:schemeClr>
            </a:solidFill>
            <a:prstDash val="solid"/>
            <a:round/>
            <a:headEnd type="none" w="med" len="med"/>
            <a:tailEnd type="none" w="med" len="med"/>
          </a:ln>
          <a:effectLst/>
        </p:spPr>
      </p:cxnSp>
      <p:sp>
        <p:nvSpPr>
          <p:cNvPr id="9" name="Text Placeholder 8"/>
          <p:cNvSpPr>
            <a:spLocks noGrp="1"/>
          </p:cNvSpPr>
          <p:nvPr>
            <p:ph type="body" sz="quarter" idx="11" hasCustomPrompt="1"/>
          </p:nvPr>
        </p:nvSpPr>
        <p:spPr>
          <a:xfrm>
            <a:off x="152400" y="838200"/>
            <a:ext cx="8839200" cy="5638800"/>
          </a:xfrm>
          <a:prstGeom prst="rect">
            <a:avLst/>
          </a:prstGeom>
        </p:spPr>
        <p:txBody>
          <a:bodyPr/>
          <a:lstStyle>
            <a:lvl1pPr marL="0" indent="0">
              <a:spcBef>
                <a:spcPts val="600"/>
              </a:spcBef>
              <a:defRPr sz="2200" i="0" baseline="0"/>
            </a:lvl1pPr>
          </a:lstStyle>
          <a:p>
            <a:pPr lvl="0"/>
            <a:r>
              <a:rPr lang="en-US" dirty="0"/>
              <a:t>Text-only content</a:t>
            </a:r>
          </a:p>
        </p:txBody>
      </p:sp>
    </p:spTree>
    <p:extLst>
      <p:ext uri="{BB962C8B-B14F-4D97-AF65-F5344CB8AC3E}">
        <p14:creationId xmlns:p14="http://schemas.microsoft.com/office/powerpoint/2010/main" val="3763531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with figure">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67</a:t>
            </a: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a:solidFill>
                  <a:schemeClr val="bg2"/>
                </a:solidFill>
              </a:rPr>
              <a:t>© 2015 Pearson Education, Inc.</a:t>
            </a:r>
          </a:p>
        </p:txBody>
      </p:sp>
      <p:sp>
        <p:nvSpPr>
          <p:cNvPr id="12" name="Rectangle 11"/>
          <p:cNvSpPr/>
          <p:nvPr userDrawn="1"/>
        </p:nvSpPr>
        <p:spPr>
          <a:xfrm>
            <a:off x="0" y="0"/>
            <a:ext cx="9148764" cy="640080"/>
          </a:xfrm>
          <a:prstGeom prst="rect">
            <a:avLst/>
          </a:prstGeom>
          <a:solidFill>
            <a:srgbClr val="89B8CF"/>
          </a:solidFill>
          <a:ln w="38100" cap="rnd">
            <a:noFill/>
          </a:ln>
        </p:spPr>
        <p:txBody>
          <a:bodyPr wrap="square" rtlCol="0" anchor="ctr">
            <a:spAutoFit/>
          </a:bodyPr>
          <a:lstStyle/>
          <a:p>
            <a:pPr algn="ctr">
              <a:lnSpc>
                <a:spcPts val="2400"/>
              </a:lnSpc>
            </a:pPr>
            <a:endParaRPr lang="en-US" b="1" dirty="0">
              <a:solidFill>
                <a:srgbClr val="7B0046"/>
              </a:solidFill>
            </a:endParaRPr>
          </a:p>
        </p:txBody>
      </p:sp>
      <p:sp>
        <p:nvSpPr>
          <p:cNvPr id="6" name="Title 5"/>
          <p:cNvSpPr>
            <a:spLocks noGrp="1"/>
          </p:cNvSpPr>
          <p:nvPr>
            <p:ph type="title"/>
          </p:nvPr>
        </p:nvSpPr>
        <p:spPr>
          <a:xfrm>
            <a:off x="0" y="0"/>
            <a:ext cx="9148764" cy="640080"/>
          </a:xfrm>
          <a:prstGeom prst="rect">
            <a:avLst/>
          </a:prstGeom>
        </p:spPr>
        <p:txBody>
          <a:bodyPr/>
          <a:lstStyle>
            <a:lvl1pPr>
              <a:defRPr sz="3200" b="0">
                <a:solidFill>
                  <a:schemeClr val="accent2">
                    <a:lumMod val="75000"/>
                  </a:schemeClr>
                </a:solidFill>
                <a:latin typeface="+mn-lt"/>
              </a:defRPr>
            </a:lvl1pPr>
          </a:lstStyle>
          <a:p>
            <a:r>
              <a:rPr lang="en-US" dirty="0"/>
              <a:t>Click to edit Master title style</a:t>
            </a:r>
          </a:p>
        </p:txBody>
      </p:sp>
      <p:cxnSp>
        <p:nvCxnSpPr>
          <p:cNvPr id="17" name="Straight Connector 16"/>
          <p:cNvCxnSpPr/>
          <p:nvPr userDrawn="1"/>
        </p:nvCxnSpPr>
        <p:spPr bwMode="auto">
          <a:xfrm>
            <a:off x="0" y="640080"/>
            <a:ext cx="9144000" cy="0"/>
          </a:xfrm>
          <a:prstGeom prst="line">
            <a:avLst/>
          </a:prstGeom>
          <a:noFill/>
          <a:ln w="38100" cap="flat" cmpd="sng" algn="ctr">
            <a:solidFill>
              <a:schemeClr val="accent2">
                <a:lumMod val="75000"/>
              </a:schemeClr>
            </a:solidFill>
            <a:prstDash val="solid"/>
            <a:round/>
            <a:headEnd type="none" w="med" len="med"/>
            <a:tailEnd type="none" w="med" len="med"/>
          </a:ln>
          <a:effectLst/>
        </p:spPr>
      </p:cxnSp>
      <p:sp>
        <p:nvSpPr>
          <p:cNvPr id="9" name="Text Placeholder 8"/>
          <p:cNvSpPr>
            <a:spLocks noGrp="1"/>
          </p:cNvSpPr>
          <p:nvPr>
            <p:ph type="body" sz="quarter" idx="11" hasCustomPrompt="1"/>
          </p:nvPr>
        </p:nvSpPr>
        <p:spPr>
          <a:xfrm>
            <a:off x="152400" y="838200"/>
            <a:ext cx="3962400" cy="5638800"/>
          </a:xfrm>
          <a:prstGeom prst="rect">
            <a:avLst/>
          </a:prstGeom>
        </p:spPr>
        <p:txBody>
          <a:bodyPr/>
          <a:lstStyle>
            <a:lvl1pPr marL="0" indent="0">
              <a:spcBef>
                <a:spcPts val="600"/>
              </a:spcBef>
              <a:defRPr sz="2200" i="0" baseline="0"/>
            </a:lvl1pPr>
          </a:lstStyle>
          <a:p>
            <a:pPr lvl="0"/>
            <a:r>
              <a:rPr lang="en-US" dirty="0"/>
              <a:t>Text with figure content</a:t>
            </a:r>
          </a:p>
        </p:txBody>
      </p:sp>
      <p:sp>
        <p:nvSpPr>
          <p:cNvPr id="5" name="Text Placeholder 4"/>
          <p:cNvSpPr>
            <a:spLocks noGrp="1"/>
          </p:cNvSpPr>
          <p:nvPr>
            <p:ph type="body" sz="quarter" idx="12" hasCustomPrompt="1"/>
          </p:nvPr>
        </p:nvSpPr>
        <p:spPr>
          <a:xfrm>
            <a:off x="5867400" y="5562600"/>
            <a:ext cx="2290763" cy="449263"/>
          </a:xfrm>
          <a:prstGeom prst="rect">
            <a:avLst/>
          </a:prstGeom>
        </p:spPr>
        <p:txBody>
          <a:bodyPr/>
          <a:lstStyle>
            <a:lvl1pPr marL="0" indent="0">
              <a:spcBef>
                <a:spcPts val="600"/>
              </a:spcBef>
              <a:defRPr sz="1600" i="0"/>
            </a:lvl1pPr>
          </a:lstStyle>
          <a:p>
            <a:pPr lvl="0"/>
            <a:r>
              <a:rPr lang="en-US" dirty="0"/>
              <a:t>Caption</a:t>
            </a:r>
          </a:p>
        </p:txBody>
      </p:sp>
      <p:sp>
        <p:nvSpPr>
          <p:cNvPr id="13" name="Text Placeholder 4"/>
          <p:cNvSpPr>
            <a:spLocks noGrp="1"/>
          </p:cNvSpPr>
          <p:nvPr>
            <p:ph type="body" sz="quarter" idx="13" hasCustomPrompt="1"/>
          </p:nvPr>
        </p:nvSpPr>
        <p:spPr>
          <a:xfrm>
            <a:off x="4533900" y="5562600"/>
            <a:ext cx="1352550" cy="381000"/>
          </a:xfrm>
          <a:prstGeom prst="rect">
            <a:avLst/>
          </a:prstGeom>
          <a:solidFill>
            <a:srgbClr val="89B8CF"/>
          </a:solidFill>
        </p:spPr>
        <p:txBody>
          <a:bodyPr/>
          <a:lstStyle>
            <a:lvl1pPr>
              <a:defRPr sz="1600" b="1" i="0">
                <a:solidFill>
                  <a:schemeClr val="accent2">
                    <a:lumMod val="75000"/>
                  </a:schemeClr>
                </a:solidFill>
              </a:defRPr>
            </a:lvl1pPr>
          </a:lstStyle>
          <a:p>
            <a:pPr lvl="0"/>
            <a:r>
              <a:rPr lang="en-US" dirty="0"/>
              <a:t>Figure C#.X</a:t>
            </a:r>
          </a:p>
        </p:txBody>
      </p:sp>
    </p:spTree>
    <p:extLst>
      <p:ext uri="{BB962C8B-B14F-4D97-AF65-F5344CB8AC3E}">
        <p14:creationId xmlns:p14="http://schemas.microsoft.com/office/powerpoint/2010/main" val="2717329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table">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67</a:t>
            </a: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a:solidFill>
                  <a:schemeClr val="bg2"/>
                </a:solidFill>
              </a:rPr>
              <a:t>© 2015 Pearson Education, Inc.</a:t>
            </a:r>
          </a:p>
        </p:txBody>
      </p:sp>
      <p:sp>
        <p:nvSpPr>
          <p:cNvPr id="12" name="Rectangle 11"/>
          <p:cNvSpPr/>
          <p:nvPr userDrawn="1"/>
        </p:nvSpPr>
        <p:spPr>
          <a:xfrm>
            <a:off x="0" y="0"/>
            <a:ext cx="9148764" cy="640080"/>
          </a:xfrm>
          <a:prstGeom prst="rect">
            <a:avLst/>
          </a:prstGeom>
          <a:solidFill>
            <a:srgbClr val="89B8CF"/>
          </a:solidFill>
          <a:ln w="38100" cap="rnd">
            <a:noFill/>
          </a:ln>
        </p:spPr>
        <p:txBody>
          <a:bodyPr wrap="square" rtlCol="0" anchor="ctr">
            <a:spAutoFit/>
          </a:bodyPr>
          <a:lstStyle/>
          <a:p>
            <a:pPr algn="ctr">
              <a:lnSpc>
                <a:spcPts val="2400"/>
              </a:lnSpc>
            </a:pPr>
            <a:endParaRPr lang="en-US" b="1" dirty="0">
              <a:solidFill>
                <a:srgbClr val="7B0046"/>
              </a:solidFill>
            </a:endParaRPr>
          </a:p>
        </p:txBody>
      </p:sp>
      <p:sp>
        <p:nvSpPr>
          <p:cNvPr id="4" name="Title 3"/>
          <p:cNvSpPr>
            <a:spLocks noGrp="1"/>
          </p:cNvSpPr>
          <p:nvPr>
            <p:ph type="title"/>
          </p:nvPr>
        </p:nvSpPr>
        <p:spPr>
          <a:xfrm>
            <a:off x="0" y="0"/>
            <a:ext cx="9144000" cy="640080"/>
          </a:xfrm>
          <a:prstGeom prst="rect">
            <a:avLst/>
          </a:prstGeom>
        </p:spPr>
        <p:txBody>
          <a:bodyPr/>
          <a:lstStyle>
            <a:lvl1pPr>
              <a:defRPr sz="3200" b="0">
                <a:solidFill>
                  <a:schemeClr val="accent2">
                    <a:lumMod val="75000"/>
                  </a:schemeClr>
                </a:solidFill>
              </a:defRPr>
            </a:lvl1pPr>
          </a:lstStyle>
          <a:p>
            <a:r>
              <a:rPr lang="en-US" dirty="0"/>
              <a:t>Click to edit Master title style</a:t>
            </a:r>
          </a:p>
        </p:txBody>
      </p:sp>
      <p:cxnSp>
        <p:nvCxnSpPr>
          <p:cNvPr id="17" name="Straight Connector 16"/>
          <p:cNvCxnSpPr/>
          <p:nvPr userDrawn="1"/>
        </p:nvCxnSpPr>
        <p:spPr bwMode="auto">
          <a:xfrm>
            <a:off x="0" y="640080"/>
            <a:ext cx="9144000" cy="0"/>
          </a:xfrm>
          <a:prstGeom prst="line">
            <a:avLst/>
          </a:prstGeom>
          <a:noFill/>
          <a:ln w="38100" cap="flat" cmpd="sng" algn="ctr">
            <a:solidFill>
              <a:schemeClr val="accent2">
                <a:lumMod val="75000"/>
              </a:schemeClr>
            </a:solidFill>
            <a:prstDash val="solid"/>
            <a:round/>
            <a:headEnd type="none" w="med" len="med"/>
            <a:tailEnd type="none" w="med" len="med"/>
          </a:ln>
          <a:effectLst/>
        </p:spPr>
      </p:cxnSp>
      <p:sp>
        <p:nvSpPr>
          <p:cNvPr id="9" name="Text Placeholder 8"/>
          <p:cNvSpPr>
            <a:spLocks noGrp="1"/>
          </p:cNvSpPr>
          <p:nvPr>
            <p:ph type="body" sz="quarter" idx="11" hasCustomPrompt="1"/>
          </p:nvPr>
        </p:nvSpPr>
        <p:spPr>
          <a:xfrm>
            <a:off x="152400" y="838200"/>
            <a:ext cx="3962400" cy="5638800"/>
          </a:xfrm>
          <a:prstGeom prst="rect">
            <a:avLst/>
          </a:prstGeom>
        </p:spPr>
        <p:txBody>
          <a:bodyPr/>
          <a:lstStyle>
            <a:lvl1pPr marL="0" indent="0">
              <a:spcBef>
                <a:spcPts val="600"/>
              </a:spcBef>
              <a:defRPr sz="2200" i="0" baseline="0"/>
            </a:lvl1pPr>
          </a:lstStyle>
          <a:p>
            <a:pPr lvl="0"/>
            <a:r>
              <a:rPr lang="en-US" dirty="0"/>
              <a:t>Text with table content</a:t>
            </a:r>
          </a:p>
        </p:txBody>
      </p:sp>
      <p:sp>
        <p:nvSpPr>
          <p:cNvPr id="5" name="Text Placeholder 4"/>
          <p:cNvSpPr>
            <a:spLocks noGrp="1"/>
          </p:cNvSpPr>
          <p:nvPr>
            <p:ph type="body" sz="quarter" idx="12" hasCustomPrompt="1"/>
          </p:nvPr>
        </p:nvSpPr>
        <p:spPr>
          <a:xfrm>
            <a:off x="5867400" y="5562600"/>
            <a:ext cx="2290763" cy="449263"/>
          </a:xfrm>
          <a:prstGeom prst="rect">
            <a:avLst/>
          </a:prstGeom>
        </p:spPr>
        <p:txBody>
          <a:bodyPr/>
          <a:lstStyle>
            <a:lvl1pPr marL="0" indent="0">
              <a:spcBef>
                <a:spcPts val="600"/>
              </a:spcBef>
              <a:defRPr sz="1600" i="0"/>
            </a:lvl1pPr>
          </a:lstStyle>
          <a:p>
            <a:pPr lvl="0"/>
            <a:r>
              <a:rPr lang="en-US" dirty="0"/>
              <a:t>Caption</a:t>
            </a:r>
          </a:p>
        </p:txBody>
      </p:sp>
      <p:sp>
        <p:nvSpPr>
          <p:cNvPr id="13" name="Text Placeholder 4"/>
          <p:cNvSpPr>
            <a:spLocks noGrp="1"/>
          </p:cNvSpPr>
          <p:nvPr>
            <p:ph type="body" sz="quarter" idx="13" hasCustomPrompt="1"/>
          </p:nvPr>
        </p:nvSpPr>
        <p:spPr>
          <a:xfrm>
            <a:off x="4533900" y="5562600"/>
            <a:ext cx="1352550" cy="381000"/>
          </a:xfrm>
          <a:prstGeom prst="rect">
            <a:avLst/>
          </a:prstGeom>
          <a:solidFill>
            <a:srgbClr val="89B8CF"/>
          </a:solidFill>
        </p:spPr>
        <p:txBody>
          <a:bodyPr/>
          <a:lstStyle>
            <a:lvl1pPr>
              <a:defRPr sz="1600" b="1" i="0">
                <a:solidFill>
                  <a:schemeClr val="accent2">
                    <a:lumMod val="75000"/>
                  </a:schemeClr>
                </a:solidFill>
              </a:defRPr>
            </a:lvl1pPr>
          </a:lstStyle>
          <a:p>
            <a:pPr lvl="0"/>
            <a:r>
              <a:rPr lang="en-US" dirty="0"/>
              <a:t>Table C#.X</a:t>
            </a:r>
          </a:p>
        </p:txBody>
      </p:sp>
    </p:spTree>
    <p:extLst>
      <p:ext uri="{BB962C8B-B14F-4D97-AF65-F5344CB8AC3E}">
        <p14:creationId xmlns:p14="http://schemas.microsoft.com/office/powerpoint/2010/main" val="3651795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TC">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67</a:t>
            </a: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a:solidFill>
                  <a:schemeClr val="bg2"/>
                </a:solidFill>
              </a:rPr>
              <a:t>© 2015 Pearson Education, Inc.</a:t>
            </a:r>
          </a:p>
        </p:txBody>
      </p:sp>
      <p:sp>
        <p:nvSpPr>
          <p:cNvPr id="12" name="Rectangle 11"/>
          <p:cNvSpPr/>
          <p:nvPr userDrawn="1"/>
        </p:nvSpPr>
        <p:spPr>
          <a:xfrm>
            <a:off x="1676400" y="0"/>
            <a:ext cx="7472364" cy="640080"/>
          </a:xfrm>
          <a:prstGeom prst="rect">
            <a:avLst/>
          </a:prstGeom>
          <a:solidFill>
            <a:srgbClr val="89B8CF"/>
          </a:solidFill>
          <a:ln w="38100" cap="rnd">
            <a:noFill/>
          </a:ln>
        </p:spPr>
        <p:txBody>
          <a:bodyPr wrap="square" rtlCol="0" anchor="ctr">
            <a:spAutoFit/>
          </a:bodyPr>
          <a:lstStyle/>
          <a:p>
            <a:pPr algn="ctr">
              <a:lnSpc>
                <a:spcPts val="2400"/>
              </a:lnSpc>
            </a:pPr>
            <a:endParaRPr lang="en-US" b="1" dirty="0">
              <a:solidFill>
                <a:srgbClr val="7B0046"/>
              </a:solidFill>
            </a:endParaRPr>
          </a:p>
        </p:txBody>
      </p:sp>
      <p:sp>
        <p:nvSpPr>
          <p:cNvPr id="4" name="Title 3"/>
          <p:cNvSpPr>
            <a:spLocks noGrp="1"/>
          </p:cNvSpPr>
          <p:nvPr>
            <p:ph type="title"/>
          </p:nvPr>
        </p:nvSpPr>
        <p:spPr>
          <a:xfrm>
            <a:off x="1676400" y="-3155"/>
            <a:ext cx="7472364" cy="643235"/>
          </a:xfrm>
          <a:prstGeom prst="rect">
            <a:avLst/>
          </a:prstGeom>
        </p:spPr>
        <p:txBody>
          <a:bodyPr/>
          <a:lstStyle>
            <a:lvl1pPr>
              <a:defRPr sz="3200" b="0">
                <a:solidFill>
                  <a:schemeClr val="accent2">
                    <a:lumMod val="75000"/>
                  </a:schemeClr>
                </a:solidFill>
                <a:latin typeface="+mn-lt"/>
              </a:defRPr>
            </a:lvl1pPr>
          </a:lstStyle>
          <a:p>
            <a:r>
              <a:rPr lang="en-US" dirty="0"/>
              <a:t>Click to edit Master title style</a:t>
            </a:r>
          </a:p>
        </p:txBody>
      </p:sp>
      <p:cxnSp>
        <p:nvCxnSpPr>
          <p:cNvPr id="17" name="Straight Connector 16"/>
          <p:cNvCxnSpPr/>
          <p:nvPr userDrawn="1"/>
        </p:nvCxnSpPr>
        <p:spPr bwMode="auto">
          <a:xfrm>
            <a:off x="1689100" y="640080"/>
            <a:ext cx="7454900" cy="0"/>
          </a:xfrm>
          <a:prstGeom prst="line">
            <a:avLst/>
          </a:prstGeom>
          <a:noFill/>
          <a:ln w="38100" cap="flat" cmpd="sng" algn="ctr">
            <a:solidFill>
              <a:schemeClr val="accent2">
                <a:lumMod val="75000"/>
              </a:schemeClr>
            </a:solidFill>
            <a:prstDash val="solid"/>
            <a:round/>
            <a:headEnd type="none" w="med" len="med"/>
            <a:tailEnd type="none" w="med" len="med"/>
          </a:ln>
          <a:effectLst/>
        </p:spPr>
      </p:cxnSp>
      <p:sp>
        <p:nvSpPr>
          <p:cNvPr id="10" name="Rectangle 5"/>
          <p:cNvSpPr>
            <a:spLocks noChangeArrowheads="1"/>
          </p:cNvSpPr>
          <p:nvPr userDrawn="1"/>
        </p:nvSpPr>
        <p:spPr bwMode="auto">
          <a:xfrm>
            <a:off x="0" y="31404"/>
            <a:ext cx="1665288" cy="628073"/>
          </a:xfrm>
          <a:prstGeom prst="rect">
            <a:avLst/>
          </a:prstGeom>
          <a:solidFill>
            <a:srgbClr val="FFFFFF"/>
          </a:solidFill>
          <a:ln w="9525">
            <a:noFill/>
            <a:miter lim="800000"/>
            <a:headEnd/>
            <a:tailEnd/>
          </a:ln>
        </p:spPr>
        <p:txBody>
          <a:bodyPr/>
          <a:lstStyle/>
          <a:p>
            <a:pPr algn="r">
              <a:lnSpc>
                <a:spcPts val="1800"/>
              </a:lnSpc>
              <a:spcBef>
                <a:spcPts val="0"/>
              </a:spcBef>
            </a:pPr>
            <a:r>
              <a:rPr lang="en-US" sz="2200" dirty="0">
                <a:solidFill>
                  <a:srgbClr val="B10C2D"/>
                </a:solidFill>
              </a:rPr>
              <a:t>Making</a:t>
            </a:r>
            <a:br>
              <a:rPr lang="en-US" sz="2200" dirty="0">
                <a:solidFill>
                  <a:srgbClr val="B10C2D"/>
                </a:solidFill>
              </a:rPr>
            </a:br>
            <a:r>
              <a:rPr lang="en-US" dirty="0"/>
              <a:t>the</a:t>
            </a:r>
            <a:br>
              <a:rPr lang="en-US" dirty="0"/>
            </a:br>
            <a:r>
              <a:rPr lang="en-US" sz="2200" dirty="0">
                <a:solidFill>
                  <a:srgbClr val="B10C2D"/>
                </a:solidFill>
              </a:rPr>
              <a:t>Connection</a:t>
            </a:r>
          </a:p>
        </p:txBody>
      </p:sp>
      <p:sp>
        <p:nvSpPr>
          <p:cNvPr id="11" name="Line 4"/>
          <p:cNvSpPr>
            <a:spLocks noChangeShapeType="1"/>
          </p:cNvSpPr>
          <p:nvPr userDrawn="1"/>
        </p:nvSpPr>
        <p:spPr bwMode="auto">
          <a:xfrm>
            <a:off x="1689100" y="1"/>
            <a:ext cx="0" cy="771544"/>
          </a:xfrm>
          <a:prstGeom prst="line">
            <a:avLst/>
          </a:prstGeom>
          <a:noFill/>
          <a:ln w="38100">
            <a:solidFill>
              <a:schemeClr val="accent2">
                <a:lumMod val="75000"/>
              </a:schemeClr>
            </a:solidFill>
            <a:round/>
            <a:headEnd/>
            <a:tailEnd/>
          </a:ln>
        </p:spPr>
        <p:txBody>
          <a:bodyPr/>
          <a:lstStyle/>
          <a:p>
            <a:pPr fontAlgn="auto">
              <a:spcBef>
                <a:spcPts val="0"/>
              </a:spcBef>
              <a:spcAft>
                <a:spcPts val="0"/>
              </a:spcAft>
              <a:defRPr/>
            </a:pPr>
            <a:endParaRPr lang="en-US">
              <a:latin typeface="+mn-lt"/>
              <a:cs typeface="+mn-cs"/>
            </a:endParaRPr>
          </a:p>
        </p:txBody>
      </p:sp>
      <p:sp>
        <p:nvSpPr>
          <p:cNvPr id="14" name="Line 4"/>
          <p:cNvSpPr>
            <a:spLocks noChangeShapeType="1"/>
          </p:cNvSpPr>
          <p:nvPr userDrawn="1"/>
        </p:nvSpPr>
        <p:spPr bwMode="auto">
          <a:xfrm>
            <a:off x="0" y="771545"/>
            <a:ext cx="1689100" cy="0"/>
          </a:xfrm>
          <a:prstGeom prst="line">
            <a:avLst/>
          </a:prstGeom>
          <a:noFill/>
          <a:ln w="38100">
            <a:solidFill>
              <a:schemeClr val="accent2">
                <a:lumMod val="75000"/>
              </a:schemeClr>
            </a:solidFill>
            <a:round/>
            <a:headEnd/>
            <a:tailEnd/>
          </a:ln>
        </p:spPr>
        <p:txBody>
          <a:bodyPr/>
          <a:lstStyle/>
          <a:p>
            <a:pPr fontAlgn="auto">
              <a:spcBef>
                <a:spcPts val="0"/>
              </a:spcBef>
              <a:spcAft>
                <a:spcPts val="0"/>
              </a:spcAft>
              <a:defRPr/>
            </a:pPr>
            <a:endParaRPr lang="en-US">
              <a:latin typeface="+mn-lt"/>
              <a:cs typeface="+mn-cs"/>
            </a:endParaRPr>
          </a:p>
        </p:txBody>
      </p:sp>
      <p:sp>
        <p:nvSpPr>
          <p:cNvPr id="15" name="Text Placeholder 8"/>
          <p:cNvSpPr>
            <a:spLocks noGrp="1"/>
          </p:cNvSpPr>
          <p:nvPr>
            <p:ph type="body" sz="quarter" idx="11" hasCustomPrompt="1"/>
          </p:nvPr>
        </p:nvSpPr>
        <p:spPr>
          <a:xfrm>
            <a:off x="152400" y="838200"/>
            <a:ext cx="8839200" cy="5638800"/>
          </a:xfrm>
          <a:prstGeom prst="rect">
            <a:avLst/>
          </a:prstGeom>
        </p:spPr>
        <p:txBody>
          <a:bodyPr/>
          <a:lstStyle>
            <a:lvl1pPr marL="0" indent="0">
              <a:spcBef>
                <a:spcPts val="600"/>
              </a:spcBef>
              <a:defRPr sz="2200" i="0" baseline="0"/>
            </a:lvl1pPr>
          </a:lstStyle>
          <a:p>
            <a:pPr lvl="0"/>
            <a:r>
              <a:rPr lang="en-US" dirty="0"/>
              <a:t>MTC content</a:t>
            </a:r>
          </a:p>
        </p:txBody>
      </p:sp>
    </p:spTree>
    <p:extLst>
      <p:ext uri="{BB962C8B-B14F-4D97-AF65-F5344CB8AC3E}">
        <p14:creationId xmlns:p14="http://schemas.microsoft.com/office/powerpoint/2010/main" val="173084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2"/>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500"/>
                                        <p:tgtEl>
                                          <p:spTgt spid="10"/>
                                        </p:tgtEl>
                                      </p:cBhvr>
                                    </p:animEffect>
                                  </p:childTnLst>
                                </p:cTn>
                              </p:par>
                              <p:par>
                                <p:cTn id="10" presetID="22" presetClass="entr" presetSubtype="1"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par>
                                <p:cTn id="13" presetID="22" presetClass="entr" presetSubtype="8"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A7B3FA-2817-4AE9-81D2-085FDBD75446}" type="datetimeFigureOut">
              <a:rPr lang="en-US" smtClean="0"/>
              <a:t>8/6/2021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75FEBB-C271-4473-99CC-786EDF809926}" type="slidenum">
              <a:rPr lang="en-US" smtClean="0"/>
              <a:t>‹#›</a:t>
            </a:fld>
            <a:endParaRPr lang="en-US"/>
          </a:p>
        </p:txBody>
      </p:sp>
    </p:spTree>
    <p:extLst>
      <p:ext uri="{BB962C8B-B14F-4D97-AF65-F5344CB8AC3E}">
        <p14:creationId xmlns:p14="http://schemas.microsoft.com/office/powerpoint/2010/main" val="1875879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6" r:id="rId1"/>
    <p:sldLayoutId id="2147483675" r:id="rId2"/>
    <p:sldLayoutId id="2147483667" r:id="rId3"/>
    <p:sldLayoutId id="2147483673" r:id="rId4"/>
    <p:sldLayoutId id="2147483674" r:id="rId5"/>
    <p:sldLayoutId id="2147483671" r:id="rId6"/>
    <p:sldLayoutId id="2147483676" r:id="rId7"/>
  </p:sldLayoutIdLst>
  <p:txStyles>
    <p:titleStyle>
      <a:lvl1pPr algn="l" rtl="0" eaLnBrk="0" fontAlgn="base" hangingPunct="0">
        <a:spcBef>
          <a:spcPct val="0"/>
        </a:spcBef>
        <a:spcAft>
          <a:spcPct val="0"/>
        </a:spcAft>
        <a:defRPr sz="2400" b="1">
          <a:solidFill>
            <a:srgbClr val="194F8B"/>
          </a:solidFill>
          <a:latin typeface="+mj-lt"/>
          <a:ea typeface="+mj-ea"/>
          <a:cs typeface="+mj-cs"/>
        </a:defRPr>
      </a:lvl1pPr>
      <a:lvl2pPr algn="l" rtl="0" eaLnBrk="0" fontAlgn="base" hangingPunct="0">
        <a:spcBef>
          <a:spcPct val="0"/>
        </a:spcBef>
        <a:spcAft>
          <a:spcPct val="0"/>
        </a:spcAft>
        <a:defRPr sz="2400" b="1">
          <a:solidFill>
            <a:srgbClr val="194F8B"/>
          </a:solidFill>
          <a:latin typeface="Arial" charset="0"/>
        </a:defRPr>
      </a:lvl2pPr>
      <a:lvl3pPr algn="l" rtl="0" eaLnBrk="0" fontAlgn="base" hangingPunct="0">
        <a:spcBef>
          <a:spcPct val="0"/>
        </a:spcBef>
        <a:spcAft>
          <a:spcPct val="0"/>
        </a:spcAft>
        <a:defRPr sz="2400" b="1">
          <a:solidFill>
            <a:srgbClr val="194F8B"/>
          </a:solidFill>
          <a:latin typeface="Arial" charset="0"/>
        </a:defRPr>
      </a:lvl3pPr>
      <a:lvl4pPr algn="l" rtl="0" eaLnBrk="0" fontAlgn="base" hangingPunct="0">
        <a:spcBef>
          <a:spcPct val="0"/>
        </a:spcBef>
        <a:spcAft>
          <a:spcPct val="0"/>
        </a:spcAft>
        <a:defRPr sz="2400" b="1">
          <a:solidFill>
            <a:srgbClr val="194F8B"/>
          </a:solidFill>
          <a:latin typeface="Arial" charset="0"/>
        </a:defRPr>
      </a:lvl4pPr>
      <a:lvl5pPr algn="l" rtl="0" eaLnBrk="0" fontAlgn="base" hangingPunct="0">
        <a:spcBef>
          <a:spcPct val="0"/>
        </a:spcBef>
        <a:spcAft>
          <a:spcPct val="0"/>
        </a:spcAft>
        <a:defRPr sz="2400" b="1">
          <a:solidFill>
            <a:srgbClr val="194F8B"/>
          </a:solidFill>
          <a:latin typeface="Arial" charset="0"/>
        </a:defRPr>
      </a:lvl5pPr>
      <a:lvl6pPr marL="457200" algn="l" rtl="0" fontAlgn="base">
        <a:spcBef>
          <a:spcPct val="0"/>
        </a:spcBef>
        <a:spcAft>
          <a:spcPct val="0"/>
        </a:spcAft>
        <a:defRPr sz="2400" b="1">
          <a:solidFill>
            <a:srgbClr val="194F8B"/>
          </a:solidFill>
          <a:latin typeface="Arial" charset="0"/>
        </a:defRPr>
      </a:lvl6pPr>
      <a:lvl7pPr marL="914400" algn="l" rtl="0" fontAlgn="base">
        <a:spcBef>
          <a:spcPct val="0"/>
        </a:spcBef>
        <a:spcAft>
          <a:spcPct val="0"/>
        </a:spcAft>
        <a:defRPr sz="2400" b="1">
          <a:solidFill>
            <a:srgbClr val="194F8B"/>
          </a:solidFill>
          <a:latin typeface="Arial" charset="0"/>
        </a:defRPr>
      </a:lvl7pPr>
      <a:lvl8pPr marL="1371600" algn="l" rtl="0" fontAlgn="base">
        <a:spcBef>
          <a:spcPct val="0"/>
        </a:spcBef>
        <a:spcAft>
          <a:spcPct val="0"/>
        </a:spcAft>
        <a:defRPr sz="2400" b="1">
          <a:solidFill>
            <a:srgbClr val="194F8B"/>
          </a:solidFill>
          <a:latin typeface="Arial" charset="0"/>
        </a:defRPr>
      </a:lvl8pPr>
      <a:lvl9pPr marL="1828800" algn="l" rtl="0" fontAlgn="base">
        <a:spcBef>
          <a:spcPct val="0"/>
        </a:spcBef>
        <a:spcAft>
          <a:spcPct val="0"/>
        </a:spcAft>
        <a:defRPr sz="2400" b="1">
          <a:solidFill>
            <a:srgbClr val="194F8B"/>
          </a:solidFill>
          <a:latin typeface="Arial" charset="0"/>
        </a:defRPr>
      </a:lvl9pPr>
    </p:titleStyle>
    <p:bodyStyle>
      <a:lvl1pPr marL="342900" indent="-342900" algn="l" rtl="0" eaLnBrk="0" fontAlgn="base" hangingPunct="0">
        <a:spcBef>
          <a:spcPct val="20000"/>
        </a:spcBef>
        <a:spcAft>
          <a:spcPct val="0"/>
        </a:spcAft>
        <a:defRPr sz="2000" i="1">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14.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49.pn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59.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18" Type="http://schemas.openxmlformats.org/officeDocument/2006/relationships/image" Target="../media/image75.png"/><Relationship Id="rId3" Type="http://schemas.openxmlformats.org/officeDocument/2006/relationships/image" Target="../media/image60.png"/><Relationship Id="rId7" Type="http://schemas.openxmlformats.org/officeDocument/2006/relationships/image" Target="../media/image64.png"/><Relationship Id="rId12" Type="http://schemas.openxmlformats.org/officeDocument/2006/relationships/image" Target="../media/image69.png"/><Relationship Id="rId17" Type="http://schemas.openxmlformats.org/officeDocument/2006/relationships/image" Target="../media/image74.png"/><Relationship Id="rId2" Type="http://schemas.openxmlformats.org/officeDocument/2006/relationships/notesSlide" Target="../notesSlides/notesSlide7.xml"/><Relationship Id="rId16" Type="http://schemas.openxmlformats.org/officeDocument/2006/relationships/image" Target="../media/image73.png"/><Relationship Id="rId1" Type="http://schemas.openxmlformats.org/officeDocument/2006/relationships/slideLayout" Target="../slideLayouts/slideLayout4.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5" Type="http://schemas.openxmlformats.org/officeDocument/2006/relationships/image" Target="../media/image7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 Id="rId14" Type="http://schemas.openxmlformats.org/officeDocument/2006/relationships/image" Target="../media/image71.png"/></Relationships>
</file>

<file path=ppt/slides/_rels/slide19.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6.png"/><Relationship Id="rId18" Type="http://schemas.openxmlformats.org/officeDocument/2006/relationships/image" Target="../media/image91.png"/><Relationship Id="rId3" Type="http://schemas.openxmlformats.org/officeDocument/2006/relationships/image" Target="../media/image76.png"/><Relationship Id="rId7" Type="http://schemas.openxmlformats.org/officeDocument/2006/relationships/image" Target="../media/image80.png"/><Relationship Id="rId12" Type="http://schemas.openxmlformats.org/officeDocument/2006/relationships/image" Target="../media/image85.png"/><Relationship Id="rId17" Type="http://schemas.openxmlformats.org/officeDocument/2006/relationships/image" Target="../media/image90.png"/><Relationship Id="rId2" Type="http://schemas.openxmlformats.org/officeDocument/2006/relationships/notesSlide" Target="../notesSlides/notesSlide8.xml"/><Relationship Id="rId16" Type="http://schemas.openxmlformats.org/officeDocument/2006/relationships/image" Target="../media/image89.png"/><Relationship Id="rId1" Type="http://schemas.openxmlformats.org/officeDocument/2006/relationships/slideLayout" Target="../slideLayouts/slideLayout4.xml"/><Relationship Id="rId6" Type="http://schemas.openxmlformats.org/officeDocument/2006/relationships/image" Target="../media/image79.png"/><Relationship Id="rId11" Type="http://schemas.openxmlformats.org/officeDocument/2006/relationships/image" Target="../media/image84.png"/><Relationship Id="rId5" Type="http://schemas.openxmlformats.org/officeDocument/2006/relationships/image" Target="../media/image78.png"/><Relationship Id="rId15" Type="http://schemas.openxmlformats.org/officeDocument/2006/relationships/image" Target="../media/image88.png"/><Relationship Id="rId10" Type="http://schemas.openxmlformats.org/officeDocument/2006/relationships/image" Target="../media/image83.png"/><Relationship Id="rId4" Type="http://schemas.openxmlformats.org/officeDocument/2006/relationships/image" Target="../media/image77.png"/><Relationship Id="rId9" Type="http://schemas.openxmlformats.org/officeDocument/2006/relationships/image" Target="../media/image82.png"/><Relationship Id="rId14" Type="http://schemas.openxmlformats.org/officeDocument/2006/relationships/image" Target="../media/image8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 Id="rId9" Type="http://schemas.openxmlformats.org/officeDocument/2006/relationships/image" Target="../media/image98.png"/></Relationships>
</file>

<file path=ppt/slides/_rels/slide22.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108.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02.png"/><Relationship Id="rId11" Type="http://schemas.openxmlformats.org/officeDocument/2006/relationships/image" Target="../media/image107.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s>
</file>

<file path=ppt/slides/_rels/slide23.xml.rels><?xml version="1.0" encoding="UTF-8" standalone="yes"?>
<Relationships xmlns="http://schemas.openxmlformats.org/package/2006/relationships"><Relationship Id="rId3" Type="http://schemas.openxmlformats.org/officeDocument/2006/relationships/image" Target="../media/image109.wmf"/><Relationship Id="rId2" Type="http://schemas.openxmlformats.org/officeDocument/2006/relationships/oleObject" Target="../embeddings/oleObject1.bin"/><Relationship Id="rId1" Type="http://schemas.openxmlformats.org/officeDocument/2006/relationships/slideLayout" Target="../slideLayouts/slideLayout3.xml"/><Relationship Id="rId5" Type="http://schemas.openxmlformats.org/officeDocument/2006/relationships/image" Target="../media/image110.wmf"/><Relationship Id="rId4"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116.png"/><Relationship Id="rId13" Type="http://schemas.openxmlformats.org/officeDocument/2006/relationships/image" Target="../media/image121.png"/><Relationship Id="rId3" Type="http://schemas.openxmlformats.org/officeDocument/2006/relationships/image" Target="../media/image111.png"/><Relationship Id="rId7" Type="http://schemas.openxmlformats.org/officeDocument/2006/relationships/image" Target="../media/image115.png"/><Relationship Id="rId12" Type="http://schemas.openxmlformats.org/officeDocument/2006/relationships/image" Target="../media/image120.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14.png"/><Relationship Id="rId11" Type="http://schemas.openxmlformats.org/officeDocument/2006/relationships/image" Target="../media/image119.png"/><Relationship Id="rId5" Type="http://schemas.openxmlformats.org/officeDocument/2006/relationships/image" Target="../media/image113.png"/><Relationship Id="rId10" Type="http://schemas.openxmlformats.org/officeDocument/2006/relationships/image" Target="../media/image118.png"/><Relationship Id="rId4" Type="http://schemas.openxmlformats.org/officeDocument/2006/relationships/image" Target="../media/image112.png"/><Relationship Id="rId9" Type="http://schemas.openxmlformats.org/officeDocument/2006/relationships/image" Target="../media/image117.png"/><Relationship Id="rId14" Type="http://schemas.openxmlformats.org/officeDocument/2006/relationships/image" Target="../media/image1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23.png"/><Relationship Id="rId7" Type="http://schemas.openxmlformats.org/officeDocument/2006/relationships/image" Target="../media/image127.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26.png"/><Relationship Id="rId5" Type="http://schemas.openxmlformats.org/officeDocument/2006/relationships/image" Target="../media/image125.png"/><Relationship Id="rId4" Type="http://schemas.openxmlformats.org/officeDocument/2006/relationships/image" Target="../media/image1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133.png"/><Relationship Id="rId13" Type="http://schemas.openxmlformats.org/officeDocument/2006/relationships/image" Target="../media/image138.png"/><Relationship Id="rId3" Type="http://schemas.openxmlformats.org/officeDocument/2006/relationships/image" Target="../media/image128.png"/><Relationship Id="rId7" Type="http://schemas.openxmlformats.org/officeDocument/2006/relationships/image" Target="../media/image132.png"/><Relationship Id="rId12" Type="http://schemas.openxmlformats.org/officeDocument/2006/relationships/image" Target="../media/image137.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31.png"/><Relationship Id="rId11" Type="http://schemas.openxmlformats.org/officeDocument/2006/relationships/image" Target="../media/image136.png"/><Relationship Id="rId5" Type="http://schemas.openxmlformats.org/officeDocument/2006/relationships/image" Target="../media/image130.png"/><Relationship Id="rId15" Type="http://schemas.openxmlformats.org/officeDocument/2006/relationships/image" Target="../media/image140.png"/><Relationship Id="rId10" Type="http://schemas.openxmlformats.org/officeDocument/2006/relationships/image" Target="../media/image135.png"/><Relationship Id="rId4" Type="http://schemas.openxmlformats.org/officeDocument/2006/relationships/image" Target="../media/image129.png"/><Relationship Id="rId9" Type="http://schemas.openxmlformats.org/officeDocument/2006/relationships/image" Target="../media/image134.png"/><Relationship Id="rId14" Type="http://schemas.openxmlformats.org/officeDocument/2006/relationships/image" Target="../media/image13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openxmlformats.org/officeDocument/2006/relationships/image" Target="../media/image146.png"/><Relationship Id="rId13" Type="http://schemas.openxmlformats.org/officeDocument/2006/relationships/image" Target="../media/image151.png"/><Relationship Id="rId3" Type="http://schemas.openxmlformats.org/officeDocument/2006/relationships/image" Target="../media/image141.png"/><Relationship Id="rId7" Type="http://schemas.openxmlformats.org/officeDocument/2006/relationships/image" Target="../media/image145.png"/><Relationship Id="rId12" Type="http://schemas.openxmlformats.org/officeDocument/2006/relationships/image" Target="../media/image150.png"/><Relationship Id="rId2" Type="http://schemas.openxmlformats.org/officeDocument/2006/relationships/notesSlide" Target="../notesSlides/notesSlide14.xml"/><Relationship Id="rId16" Type="http://schemas.openxmlformats.org/officeDocument/2006/relationships/image" Target="../media/image154.png"/><Relationship Id="rId1" Type="http://schemas.openxmlformats.org/officeDocument/2006/relationships/slideLayout" Target="../slideLayouts/slideLayout4.xml"/><Relationship Id="rId6" Type="http://schemas.openxmlformats.org/officeDocument/2006/relationships/image" Target="../media/image144.png"/><Relationship Id="rId11" Type="http://schemas.openxmlformats.org/officeDocument/2006/relationships/image" Target="../media/image149.png"/><Relationship Id="rId5" Type="http://schemas.openxmlformats.org/officeDocument/2006/relationships/image" Target="../media/image143.png"/><Relationship Id="rId15" Type="http://schemas.openxmlformats.org/officeDocument/2006/relationships/image" Target="../media/image153.png"/><Relationship Id="rId10" Type="http://schemas.openxmlformats.org/officeDocument/2006/relationships/image" Target="../media/image148.png"/><Relationship Id="rId4" Type="http://schemas.openxmlformats.org/officeDocument/2006/relationships/image" Target="../media/image142.png"/><Relationship Id="rId9" Type="http://schemas.openxmlformats.org/officeDocument/2006/relationships/image" Target="../media/image147.png"/><Relationship Id="rId14" Type="http://schemas.openxmlformats.org/officeDocument/2006/relationships/image" Target="../media/image152.png"/></Relationships>
</file>

<file path=ppt/slides/_rels/slide34.xml.rels><?xml version="1.0" encoding="UTF-8" standalone="yes"?>
<Relationships xmlns="http://schemas.openxmlformats.org/package/2006/relationships"><Relationship Id="rId8" Type="http://schemas.openxmlformats.org/officeDocument/2006/relationships/image" Target="../media/image160.png"/><Relationship Id="rId3" Type="http://schemas.openxmlformats.org/officeDocument/2006/relationships/image" Target="../media/image155.png"/><Relationship Id="rId7" Type="http://schemas.openxmlformats.org/officeDocument/2006/relationships/image" Target="../media/image159.png"/><Relationship Id="rId12" Type="http://schemas.openxmlformats.org/officeDocument/2006/relationships/image" Target="../media/image164.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58.png"/><Relationship Id="rId11" Type="http://schemas.openxmlformats.org/officeDocument/2006/relationships/image" Target="../media/image163.png"/><Relationship Id="rId5" Type="http://schemas.openxmlformats.org/officeDocument/2006/relationships/image" Target="../media/image157.png"/><Relationship Id="rId10" Type="http://schemas.openxmlformats.org/officeDocument/2006/relationships/image" Target="../media/image162.png"/><Relationship Id="rId4" Type="http://schemas.openxmlformats.org/officeDocument/2006/relationships/image" Target="../media/image156.png"/><Relationship Id="rId9" Type="http://schemas.openxmlformats.org/officeDocument/2006/relationships/image" Target="../media/image16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170.png"/><Relationship Id="rId3" Type="http://schemas.openxmlformats.org/officeDocument/2006/relationships/image" Target="../media/image165.png"/><Relationship Id="rId7" Type="http://schemas.openxmlformats.org/officeDocument/2006/relationships/image" Target="../media/image169.png"/><Relationship Id="rId12" Type="http://schemas.openxmlformats.org/officeDocument/2006/relationships/image" Target="../media/image174.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68.png"/><Relationship Id="rId11" Type="http://schemas.openxmlformats.org/officeDocument/2006/relationships/image" Target="../media/image173.png"/><Relationship Id="rId5" Type="http://schemas.openxmlformats.org/officeDocument/2006/relationships/image" Target="../media/image167.png"/><Relationship Id="rId10" Type="http://schemas.openxmlformats.org/officeDocument/2006/relationships/image" Target="../media/image172.png"/><Relationship Id="rId4" Type="http://schemas.openxmlformats.org/officeDocument/2006/relationships/image" Target="../media/image166.png"/><Relationship Id="rId9" Type="http://schemas.openxmlformats.org/officeDocument/2006/relationships/image" Target="../media/image17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75.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8" Type="http://schemas.openxmlformats.org/officeDocument/2006/relationships/image" Target="../media/image181.png"/><Relationship Id="rId3" Type="http://schemas.openxmlformats.org/officeDocument/2006/relationships/image" Target="../media/image176.png"/><Relationship Id="rId7" Type="http://schemas.openxmlformats.org/officeDocument/2006/relationships/image" Target="../media/image180.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179.png"/><Relationship Id="rId5" Type="http://schemas.openxmlformats.org/officeDocument/2006/relationships/image" Target="../media/image178.png"/><Relationship Id="rId10" Type="http://schemas.openxmlformats.org/officeDocument/2006/relationships/image" Target="../media/image183.png"/><Relationship Id="rId4" Type="http://schemas.openxmlformats.org/officeDocument/2006/relationships/image" Target="../media/image177.png"/><Relationship Id="rId9" Type="http://schemas.openxmlformats.org/officeDocument/2006/relationships/image" Target="../media/image18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8" Type="http://schemas.openxmlformats.org/officeDocument/2006/relationships/image" Target="../media/image189.png"/><Relationship Id="rId3" Type="http://schemas.openxmlformats.org/officeDocument/2006/relationships/image" Target="../media/image184.png"/><Relationship Id="rId7" Type="http://schemas.openxmlformats.org/officeDocument/2006/relationships/image" Target="../media/image188.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87.png"/><Relationship Id="rId11" Type="http://schemas.openxmlformats.org/officeDocument/2006/relationships/image" Target="../media/image192.png"/><Relationship Id="rId5" Type="http://schemas.openxmlformats.org/officeDocument/2006/relationships/image" Target="../media/image186.png"/><Relationship Id="rId10" Type="http://schemas.openxmlformats.org/officeDocument/2006/relationships/image" Target="../media/image191.png"/><Relationship Id="rId4" Type="http://schemas.openxmlformats.org/officeDocument/2006/relationships/image" Target="../media/image185.png"/><Relationship Id="rId9" Type="http://schemas.openxmlformats.org/officeDocument/2006/relationships/image" Target="../media/image19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193.wmf"/><Relationship Id="rId2" Type="http://schemas.openxmlformats.org/officeDocument/2006/relationships/oleObject" Target="../embeddings/oleObject3.bin"/><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194.wmf"/><Relationship Id="rId7" Type="http://schemas.openxmlformats.org/officeDocument/2006/relationships/image" Target="../media/image196.wmf"/><Relationship Id="rId2" Type="http://schemas.openxmlformats.org/officeDocument/2006/relationships/oleObject" Target="../embeddings/oleObject4.bin"/><Relationship Id="rId1" Type="http://schemas.openxmlformats.org/officeDocument/2006/relationships/slideLayout" Target="../slideLayouts/slideLayout3.xml"/><Relationship Id="rId6" Type="http://schemas.openxmlformats.org/officeDocument/2006/relationships/oleObject" Target="../embeddings/oleObject6.bin"/><Relationship Id="rId5" Type="http://schemas.openxmlformats.org/officeDocument/2006/relationships/image" Target="../media/image195.wmf"/><Relationship Id="rId4" Type="http://schemas.openxmlformats.org/officeDocument/2006/relationships/oleObject" Target="../embeddings/oleObject5.bin"/><Relationship Id="rId9" Type="http://schemas.openxmlformats.org/officeDocument/2006/relationships/image" Target="../media/image197.wmf"/></Relationships>
</file>

<file path=ppt/slides/_rels/slide62.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image" Target="../media/image198.wmf"/><Relationship Id="rId7" Type="http://schemas.openxmlformats.org/officeDocument/2006/relationships/image" Target="../media/image200.wmf"/><Relationship Id="rId2" Type="http://schemas.openxmlformats.org/officeDocument/2006/relationships/oleObject" Target="../embeddings/oleObject8.bin"/><Relationship Id="rId1" Type="http://schemas.openxmlformats.org/officeDocument/2006/relationships/slideLayout" Target="../slideLayouts/slideLayout3.xml"/><Relationship Id="rId6" Type="http://schemas.openxmlformats.org/officeDocument/2006/relationships/oleObject" Target="../embeddings/oleObject10.bin"/><Relationship Id="rId5" Type="http://schemas.openxmlformats.org/officeDocument/2006/relationships/image" Target="../media/image199.wmf"/><Relationship Id="rId4" Type="http://schemas.openxmlformats.org/officeDocument/2006/relationships/oleObject" Target="../embeddings/oleObject9.bin"/><Relationship Id="rId9" Type="http://schemas.openxmlformats.org/officeDocument/2006/relationships/image" Target="../media/image201.wmf"/></Relationships>
</file>

<file path=ppt/slides/_rels/slide63.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image" Target="../media/image198.wmf"/><Relationship Id="rId7" Type="http://schemas.openxmlformats.org/officeDocument/2006/relationships/image" Target="../media/image203.wmf"/><Relationship Id="rId2" Type="http://schemas.openxmlformats.org/officeDocument/2006/relationships/oleObject" Target="../embeddings/oleObject12.bin"/><Relationship Id="rId1" Type="http://schemas.openxmlformats.org/officeDocument/2006/relationships/slideLayout" Target="../slideLayouts/slideLayout3.xml"/><Relationship Id="rId6" Type="http://schemas.openxmlformats.org/officeDocument/2006/relationships/oleObject" Target="../embeddings/oleObject14.bin"/><Relationship Id="rId5" Type="http://schemas.openxmlformats.org/officeDocument/2006/relationships/image" Target="../media/image202.wmf"/><Relationship Id="rId4" Type="http://schemas.openxmlformats.org/officeDocument/2006/relationships/oleObject" Target="../embeddings/oleObject13.bin"/><Relationship Id="rId9" Type="http://schemas.openxmlformats.org/officeDocument/2006/relationships/image" Target="../media/image204.wmf"/></Relationships>
</file>

<file path=ppt/slides/_rels/slide64.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image" Target="../media/image205.wmf"/><Relationship Id="rId7" Type="http://schemas.openxmlformats.org/officeDocument/2006/relationships/image" Target="../media/image207.wmf"/><Relationship Id="rId2" Type="http://schemas.openxmlformats.org/officeDocument/2006/relationships/oleObject" Target="../embeddings/oleObject16.bin"/><Relationship Id="rId1" Type="http://schemas.openxmlformats.org/officeDocument/2006/relationships/slideLayout" Target="../slideLayouts/slideLayout3.xml"/><Relationship Id="rId6" Type="http://schemas.openxmlformats.org/officeDocument/2006/relationships/oleObject" Target="../embeddings/oleObject18.bin"/><Relationship Id="rId5" Type="http://schemas.openxmlformats.org/officeDocument/2006/relationships/image" Target="../media/image206.wmf"/><Relationship Id="rId4" Type="http://schemas.openxmlformats.org/officeDocument/2006/relationships/oleObject" Target="../embeddings/oleObject17.bin"/><Relationship Id="rId9" Type="http://schemas.openxmlformats.org/officeDocument/2006/relationships/image" Target="../media/image208.wmf"/></Relationships>
</file>

<file path=ppt/slides/_rels/slide65.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image" Target="../media/image209.wmf"/><Relationship Id="rId7" Type="http://schemas.openxmlformats.org/officeDocument/2006/relationships/image" Target="../media/image211.wmf"/><Relationship Id="rId2" Type="http://schemas.openxmlformats.org/officeDocument/2006/relationships/oleObject" Target="../embeddings/oleObject20.bin"/><Relationship Id="rId1" Type="http://schemas.openxmlformats.org/officeDocument/2006/relationships/slideLayout" Target="../slideLayouts/slideLayout3.xml"/><Relationship Id="rId6" Type="http://schemas.openxmlformats.org/officeDocument/2006/relationships/oleObject" Target="../embeddings/oleObject22.bin"/><Relationship Id="rId5" Type="http://schemas.openxmlformats.org/officeDocument/2006/relationships/image" Target="../media/image210.wmf"/><Relationship Id="rId4" Type="http://schemas.openxmlformats.org/officeDocument/2006/relationships/oleObject" Target="../embeddings/oleObject21.bin"/><Relationship Id="rId9" Type="http://schemas.openxmlformats.org/officeDocument/2006/relationships/image" Target="../media/image212.wmf"/></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image" Target="../media/image213.wmf"/><Relationship Id="rId7" Type="http://schemas.openxmlformats.org/officeDocument/2006/relationships/image" Target="../media/image215.wmf"/><Relationship Id="rId2" Type="http://schemas.openxmlformats.org/officeDocument/2006/relationships/oleObject" Target="../embeddings/oleObject24.bin"/><Relationship Id="rId1" Type="http://schemas.openxmlformats.org/officeDocument/2006/relationships/slideLayout" Target="../slideLayouts/slideLayout3.xml"/><Relationship Id="rId6" Type="http://schemas.openxmlformats.org/officeDocument/2006/relationships/oleObject" Target="../embeddings/oleObject26.bin"/><Relationship Id="rId11" Type="http://schemas.openxmlformats.org/officeDocument/2006/relationships/image" Target="../media/image217.wmf"/><Relationship Id="rId5" Type="http://schemas.openxmlformats.org/officeDocument/2006/relationships/image" Target="../media/image214.wmf"/><Relationship Id="rId10" Type="http://schemas.openxmlformats.org/officeDocument/2006/relationships/oleObject" Target="../embeddings/oleObject28.bin"/><Relationship Id="rId4" Type="http://schemas.openxmlformats.org/officeDocument/2006/relationships/oleObject" Target="../embeddings/oleObject25.bin"/><Relationship Id="rId9" Type="http://schemas.openxmlformats.org/officeDocument/2006/relationships/image" Target="../media/image216.wmf"/></Relationships>
</file>

<file path=ppt/slides/_rels/slide67.xml.rels><?xml version="1.0" encoding="UTF-8" standalone="yes"?>
<Relationships xmlns="http://schemas.openxmlformats.org/package/2006/relationships"><Relationship Id="rId3" Type="http://schemas.openxmlformats.org/officeDocument/2006/relationships/image" Target="../media/image217.wmf"/><Relationship Id="rId7" Type="http://schemas.openxmlformats.org/officeDocument/2006/relationships/image" Target="../media/image219.wmf"/><Relationship Id="rId2" Type="http://schemas.openxmlformats.org/officeDocument/2006/relationships/oleObject" Target="../embeddings/oleObject29.bin"/><Relationship Id="rId1" Type="http://schemas.openxmlformats.org/officeDocument/2006/relationships/slideLayout" Target="../slideLayouts/slideLayout3.xml"/><Relationship Id="rId6" Type="http://schemas.openxmlformats.org/officeDocument/2006/relationships/oleObject" Target="../embeddings/oleObject31.bin"/><Relationship Id="rId5" Type="http://schemas.openxmlformats.org/officeDocument/2006/relationships/image" Target="../media/image218.wmf"/><Relationship Id="rId4" Type="http://schemas.openxmlformats.org/officeDocument/2006/relationships/oleObject" Target="../embeddings/oleObject30.bin"/></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953202"/>
            <a:ext cx="7772400" cy="5778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2085" y="953563"/>
            <a:ext cx="7771429" cy="5777778"/>
          </a:xfrm>
          <a:prstGeom prst="rect">
            <a:avLst/>
          </a:prstGeom>
        </p:spPr>
      </p:pic>
      <p:sp>
        <p:nvSpPr>
          <p:cNvPr id="9" name="Title 1"/>
          <p:cNvSpPr txBox="1">
            <a:spLocks/>
          </p:cNvSpPr>
          <p:nvPr/>
        </p:nvSpPr>
        <p:spPr>
          <a:xfrm>
            <a:off x="1" y="228600"/>
            <a:ext cx="3124199" cy="1344612"/>
          </a:xfrm>
          <a:prstGeom prst="rect">
            <a:avLst/>
          </a:prstGeom>
        </p:spPr>
        <p:txBody>
          <a:bodyPr/>
          <a:lstStyle/>
          <a:p>
            <a:pPr algn="ctr" eaLnBrk="0" fontAlgn="auto" hangingPunct="0">
              <a:spcBef>
                <a:spcPts val="0"/>
              </a:spcBef>
              <a:spcAft>
                <a:spcPts val="0"/>
              </a:spcAft>
              <a:defRPr/>
            </a:pPr>
            <a:r>
              <a:rPr lang="en-US" sz="1400" kern="0" dirty="0">
                <a:latin typeface="Futura Md BT" pitchFamily="34" charset="0"/>
                <a:cs typeface="Arial" pitchFamily="34" charset="0"/>
              </a:rPr>
              <a:t>R. GLENN</a:t>
            </a:r>
            <a:br>
              <a:rPr lang="en-US" sz="1400" b="1" kern="0" dirty="0">
                <a:latin typeface="Arial" pitchFamily="34" charset="0"/>
                <a:cs typeface="Arial" pitchFamily="34" charset="0"/>
              </a:rPr>
            </a:br>
            <a:r>
              <a:rPr lang="en-US" sz="3600" b="1" kern="0" dirty="0">
                <a:latin typeface="Futura Md BT" pitchFamily="34" charset="0"/>
                <a:ea typeface="+mj-ea"/>
                <a:cs typeface="Arial" pitchFamily="34" charset="0"/>
              </a:rPr>
              <a:t>HUBBARD</a:t>
            </a:r>
          </a:p>
        </p:txBody>
      </p:sp>
      <p:sp>
        <p:nvSpPr>
          <p:cNvPr id="10" name="TextBox 9"/>
          <p:cNvSpPr txBox="1"/>
          <p:nvPr/>
        </p:nvSpPr>
        <p:spPr>
          <a:xfrm>
            <a:off x="1" y="1043226"/>
            <a:ext cx="3124199" cy="861774"/>
          </a:xfrm>
          <a:prstGeom prst="rect">
            <a:avLst/>
          </a:prstGeom>
          <a:noFill/>
        </p:spPr>
        <p:txBody>
          <a:bodyPr wrap="square">
            <a:spAutoFit/>
          </a:bodyPr>
          <a:lstStyle/>
          <a:p>
            <a:pPr algn="ctr" eaLnBrk="0" fontAlgn="auto" hangingPunct="0">
              <a:spcBef>
                <a:spcPts val="0"/>
              </a:spcBef>
              <a:spcAft>
                <a:spcPts val="0"/>
              </a:spcAft>
              <a:defRPr/>
            </a:pPr>
            <a:r>
              <a:rPr lang="en-US" sz="1400" kern="0" dirty="0">
                <a:latin typeface="Futura Md BT" pitchFamily="34" charset="0"/>
                <a:cs typeface="Arial" pitchFamily="34" charset="0"/>
              </a:rPr>
              <a:t>ANTHONY PATRICK</a:t>
            </a:r>
            <a:br>
              <a:rPr lang="en-US" sz="1400" b="1" kern="0" dirty="0">
                <a:latin typeface="Arial" pitchFamily="34" charset="0"/>
                <a:cs typeface="Arial" pitchFamily="34" charset="0"/>
              </a:rPr>
            </a:br>
            <a:r>
              <a:rPr lang="en-US" sz="3600" b="1" kern="0" dirty="0">
                <a:latin typeface="Futura Md BT" pitchFamily="34" charset="0"/>
                <a:cs typeface="Arial" pitchFamily="34" charset="0"/>
              </a:rPr>
              <a:t>O’BRIEN</a:t>
            </a:r>
            <a:endParaRPr lang="en-US" sz="3600" dirty="0">
              <a:latin typeface="Futura Md BT" pitchFamily="34" charset="0"/>
            </a:endParaRPr>
          </a:p>
        </p:txBody>
      </p:sp>
      <p:sp>
        <p:nvSpPr>
          <p:cNvPr id="11" name="Title 1"/>
          <p:cNvSpPr txBox="1">
            <a:spLocks/>
          </p:cNvSpPr>
          <p:nvPr/>
        </p:nvSpPr>
        <p:spPr bwMode="auto">
          <a:xfrm>
            <a:off x="6172200" y="6172200"/>
            <a:ext cx="2959100" cy="374650"/>
          </a:xfrm>
          <a:prstGeom prst="rect">
            <a:avLst/>
          </a:prstGeom>
          <a:noFill/>
          <a:ln w="9525">
            <a:noFill/>
            <a:miter lim="800000"/>
            <a:headEnd/>
            <a:tailEnd/>
          </a:ln>
        </p:spPr>
        <p:txBody>
          <a:bodyPr/>
          <a:lstStyle/>
          <a:p>
            <a:pPr algn="ctr"/>
            <a:r>
              <a:rPr lang="en-US" b="1" dirty="0">
                <a:solidFill>
                  <a:schemeClr val="tx1">
                    <a:lumMod val="50000"/>
                    <a:lumOff val="50000"/>
                  </a:schemeClr>
                </a:solidFill>
              </a:rPr>
              <a:t>FIFTH EDITION</a:t>
            </a:r>
          </a:p>
        </p:txBody>
      </p:sp>
      <p:sp>
        <p:nvSpPr>
          <p:cNvPr id="12" name="Rectangle 11"/>
          <p:cNvSpPr>
            <a:spLocks noChangeArrowheads="1"/>
          </p:cNvSpPr>
          <p:nvPr/>
        </p:nvSpPr>
        <p:spPr bwMode="auto">
          <a:xfrm>
            <a:off x="6466" y="6623050"/>
            <a:ext cx="8142288" cy="234950"/>
          </a:xfrm>
          <a:prstGeom prst="rect">
            <a:avLst/>
          </a:prstGeom>
          <a:noFill/>
          <a:ln w="9525">
            <a:noFill/>
            <a:miter lim="800000"/>
            <a:headEnd/>
            <a:tailEnd/>
          </a:ln>
          <a:effectLst/>
        </p:spPr>
        <p:txBody>
          <a:bodyPr anchor="ctr"/>
          <a:lstStyle/>
          <a:p>
            <a:pPr eaLnBrk="0" hangingPunct="0">
              <a:defRPr/>
            </a:pPr>
            <a:r>
              <a:rPr lang="en-US" sz="1050" dirty="0">
                <a:solidFill>
                  <a:schemeClr val="bg1">
                    <a:lumMod val="50000"/>
                  </a:schemeClr>
                </a:solidFill>
                <a:latin typeface="Times New Roman" pitchFamily="18" charset="0"/>
                <a:cs typeface="Times New Roman" pitchFamily="18" charset="0"/>
              </a:rPr>
              <a:t>© 2015 Pearson Education, Inc. </a:t>
            </a:r>
          </a:p>
        </p:txBody>
      </p:sp>
    </p:spTree>
    <p:extLst>
      <p:ext uri="{BB962C8B-B14F-4D97-AF65-F5344CB8AC3E}">
        <p14:creationId xmlns:p14="http://schemas.microsoft.com/office/powerpoint/2010/main" val="305775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75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bg2"/>
                                            </p:clrVal>
                                          </p:val>
                                        </p:tav>
                                        <p:tav tm="50000">
                                          <p:val>
                                            <p:clrVal>
                                              <a:schemeClr val="fo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10"/>
                                        </p:tgtEl>
                                        <p:attrNameLst>
                                          <p:attrName>style.visibility</p:attrName>
                                        </p:attrNameLst>
                                      </p:cBhvr>
                                      <p:to>
                                        <p:strVal val="visible"/>
                                      </p:to>
                                    </p:set>
                                    <p:anim calcmode="discrete" valueType="clr">
                                      <p:cBhvr override="childStyle">
                                        <p:cTn id="12" dur="80"/>
                                        <p:tgtEl>
                                          <p:spTgt spid="10"/>
                                        </p:tgtEl>
                                        <p:attrNameLst>
                                          <p:attrName>style.color</p:attrName>
                                        </p:attrNameLst>
                                      </p:cBhvr>
                                      <p:tavLst>
                                        <p:tav tm="0">
                                          <p:val>
                                            <p:clrVal>
                                              <a:schemeClr val="bg2"/>
                                            </p:clrVal>
                                          </p:val>
                                        </p:tav>
                                        <p:tav tm="50000">
                                          <p:val>
                                            <p:clrVal>
                                              <a:schemeClr val="folHlink"/>
                                            </p:clrVal>
                                          </p:val>
                                        </p:tav>
                                      </p:tavLst>
                                    </p:anim>
                                    <p:anim calcmode="discrete" valueType="clr">
                                      <p:cBhvr>
                                        <p:cTn id="13" dur="80"/>
                                        <p:tgtEl>
                                          <p:spTgt spid="10"/>
                                        </p:tgtEl>
                                        <p:attrNameLst>
                                          <p:attrName>fillcolor</p:attrName>
                                        </p:attrNameLst>
                                      </p:cBhvr>
                                      <p:tavLst>
                                        <p:tav tm="0">
                                          <p:val>
                                            <p:clrVal>
                                              <a:schemeClr val="accent2"/>
                                            </p:clrVal>
                                          </p:val>
                                        </p:tav>
                                        <p:tav tm="50000">
                                          <p:val>
                                            <p:clrVal>
                                              <a:schemeClr val="hlink"/>
                                            </p:clrVal>
                                          </p:val>
                                        </p:tav>
                                      </p:tavLst>
                                    </p:anim>
                                    <p:set>
                                      <p:cBhvr>
                                        <p:cTn id="14" dur="80"/>
                                        <p:tgtEl>
                                          <p:spTgt spid="10"/>
                                        </p:tgtEl>
                                        <p:attrNameLst>
                                          <p:attrName>fill.type</p:attrName>
                                        </p:attrNameLst>
                                      </p:cBhvr>
                                      <p:to>
                                        <p:strVal val="solid"/>
                                      </p:to>
                                    </p:set>
                                  </p:childTnLst>
                                </p:cTn>
                              </p:par>
                            </p:childTnLst>
                          </p:cTn>
                        </p:par>
                        <p:par>
                          <p:cTn id="15" fill="hold">
                            <p:stCondLst>
                              <p:cond delay="3930"/>
                            </p:stCondLst>
                            <p:childTnLst>
                              <p:par>
                                <p:cTn id="16" presetID="10"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par>
                          <p:cTn id="19" fill="hold">
                            <p:stCondLst>
                              <p:cond delay="4430"/>
                            </p:stCondLst>
                            <p:childTnLst>
                              <p:par>
                                <p:cTn id="20" presetID="22" presetClass="entr" presetSubtype="8"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1750"/>
                                        <p:tgtEl>
                                          <p:spTgt spid="5"/>
                                        </p:tgtEl>
                                      </p:cBhvr>
                                    </p:animEffect>
                                  </p:childTnLst>
                                </p:cTn>
                              </p:par>
                            </p:childTnLst>
                          </p:cTn>
                        </p:par>
                        <p:par>
                          <p:cTn id="23" fill="hold">
                            <p:stCondLst>
                              <p:cond delay="618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1"/>
                                        </p:tgtEl>
                                        <p:attrNameLst>
                                          <p:attrName>ppt_y</p:attrName>
                                        </p:attrNameLst>
                                      </p:cBhvr>
                                      <p:tavLst>
                                        <p:tav tm="0">
                                          <p:val>
                                            <p:strVal val="#ppt_y"/>
                                          </p:val>
                                        </p:tav>
                                        <p:tav tm="100000">
                                          <p:val>
                                            <p:strVal val="#ppt_y"/>
                                          </p:val>
                                        </p:tav>
                                      </p:tavLst>
                                    </p:anim>
                                    <p:anim calcmode="lin" valueType="num">
                                      <p:cBhvr>
                                        <p:cTn id="28"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1"/>
                                        </p:tgtEl>
                                      </p:cBhvr>
                                    </p:animEffect>
                                  </p:childTnLst>
                                </p:cTn>
                              </p:par>
                            </p:childTnLst>
                          </p:cTn>
                        </p:par>
                        <p:par>
                          <p:cTn id="31" fill="hold">
                            <p:stCondLst>
                              <p:cond delay="7230"/>
                            </p:stCondLst>
                            <p:childTnLst>
                              <p:par>
                                <p:cTn id="32" presetID="10"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rev="1"/>
      <p:bldP spid="10" grpId="0" rev="1"/>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Social Security and Medicare: fiscal time bombs?</a:t>
            </a:r>
          </a:p>
        </p:txBody>
      </p:sp>
      <p:sp>
        <p:nvSpPr>
          <p:cNvPr id="3" name="Text Placeholder 2"/>
          <p:cNvSpPr>
            <a:spLocks noGrp="1"/>
          </p:cNvSpPr>
          <p:nvPr>
            <p:ph type="body" sz="quarter" idx="11"/>
          </p:nvPr>
        </p:nvSpPr>
        <p:spPr>
          <a:xfrm>
            <a:off x="152400" y="838200"/>
            <a:ext cx="8839200" cy="2209800"/>
          </a:xfrm>
        </p:spPr>
        <p:txBody>
          <a:bodyPr/>
          <a:lstStyle/>
          <a:p>
            <a:pPr>
              <a:spcAft>
                <a:spcPts val="0"/>
              </a:spcAft>
              <a:defRPr/>
            </a:pPr>
            <a:r>
              <a:rPr lang="en-US" dirty="0"/>
              <a:t>Social Security and Medicare have helped to reduce poverty among the elderly, while Medicaid helps improve the health of poor people.</a:t>
            </a:r>
          </a:p>
          <a:p>
            <a:pPr marL="342900" indent="-342900">
              <a:spcAft>
                <a:spcPts val="0"/>
              </a:spcAft>
              <a:buFont typeface="Arial" panose="020B0604020202020204" pitchFamily="34" charset="0"/>
              <a:buChar char="•"/>
              <a:defRPr/>
            </a:pPr>
            <a:r>
              <a:rPr lang="en-US" dirty="0"/>
              <a:t>But the aging population and rising health care costs are combining to put those programs in jeopardy.</a:t>
            </a:r>
          </a:p>
          <a:p>
            <a:pPr marL="342900" indent="-342900">
              <a:spcAft>
                <a:spcPts val="0"/>
              </a:spcAft>
              <a:buFont typeface="Arial" panose="020B0604020202020204" pitchFamily="34" charset="0"/>
              <a:buChar char="•"/>
              <a:defRPr/>
            </a:pPr>
            <a:r>
              <a:rPr lang="en-US" dirty="0"/>
              <a:t>Through 2090, the budget shortfall for these programs is estimated to be enormous: almost $60 </a:t>
            </a:r>
            <a:r>
              <a:rPr lang="en-US" i="1" dirty="0"/>
              <a:t>trillion</a:t>
            </a:r>
            <a:r>
              <a:rPr lang="en-US" dirty="0"/>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526" y="3048000"/>
            <a:ext cx="7371674" cy="35814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526" y="3048000"/>
            <a:ext cx="7371674" cy="35814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526" y="3048000"/>
            <a:ext cx="7371674" cy="35814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526" y="3048000"/>
            <a:ext cx="7371674" cy="35814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5526" y="3048000"/>
            <a:ext cx="7371674" cy="358140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5526" y="3048000"/>
            <a:ext cx="7371674" cy="3581400"/>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5526" y="3048000"/>
            <a:ext cx="7371674" cy="3581400"/>
          </a:xfrm>
          <a:prstGeom prst="rect">
            <a:avLst/>
          </a:prstGeom>
        </p:spPr>
      </p:pic>
    </p:spTree>
    <p:extLst>
      <p:ext uri="{BB962C8B-B14F-4D97-AF65-F5344CB8AC3E}">
        <p14:creationId xmlns:p14="http://schemas.microsoft.com/office/powerpoint/2010/main" val="200548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750"/>
                                        <p:tgtEl>
                                          <p:spTgt spid="10"/>
                                        </p:tgtEl>
                                      </p:cBhvr>
                                    </p:animEffect>
                                  </p:childTnLst>
                                </p:cTn>
                              </p:par>
                              <p:par>
                                <p:cTn id="16" presetID="22" presetClass="entr" presetSubtype="4"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750"/>
                                        <p:tgtEl>
                                          <p:spTgt spid="6"/>
                                        </p:tgtEl>
                                      </p:cBhvr>
                                    </p:animEffect>
                                  </p:childTnLst>
                                </p:cTn>
                              </p:par>
                              <p:par>
                                <p:cTn id="19" presetID="22" presetClass="entr" presetSubtype="8"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750"/>
                                        <p:tgtEl>
                                          <p:spTgt spid="9"/>
                                        </p:tgtEl>
                                      </p:cBhvr>
                                    </p:animEffect>
                                  </p:childTnLst>
                                </p:cTn>
                              </p:par>
                            </p:childTnLst>
                          </p:cTn>
                        </p:par>
                        <p:par>
                          <p:cTn id="22" fill="hold">
                            <p:stCondLst>
                              <p:cond delay="1750"/>
                            </p:stCondLst>
                            <p:childTnLst>
                              <p:par>
                                <p:cTn id="23" presetID="22" presetClass="entr" presetSubtype="8"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1000"/>
                                        <p:tgtEl>
                                          <p:spTgt spid="7"/>
                                        </p:tgtEl>
                                      </p:cBhvr>
                                    </p:animEffect>
                                  </p:childTnLst>
                                </p:cTn>
                              </p:par>
                              <p:par>
                                <p:cTn id="26" presetID="22" presetClass="entr" presetSubtype="1"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750"/>
                                        <p:tgtEl>
                                          <p:spTgt spid="8"/>
                                        </p:tgtEl>
                                      </p:cBhvr>
                                    </p:animEffect>
                                  </p:childTnLst>
                                </p:cTn>
                              </p:par>
                            </p:childTnLst>
                          </p:cTn>
                        </p:par>
                        <p:par>
                          <p:cTn id="29" fill="hold">
                            <p:stCondLst>
                              <p:cond delay="2750"/>
                            </p:stCondLst>
                            <p:childTnLst>
                              <p:par>
                                <p:cTn id="30" presetID="22" presetClass="entr" presetSubtype="8"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1000"/>
                                        <p:tgtEl>
                                          <p:spTgt spid="4"/>
                                        </p:tgtEl>
                                      </p:cBhvr>
                                    </p:animEffect>
                                  </p:childTnLst>
                                </p:cTn>
                              </p:par>
                              <p:par>
                                <p:cTn id="33" presetID="22" presetClass="entr" presetSubtype="8"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750"/>
                                        <p:tgtEl>
                                          <p:spTgt spid="5"/>
                                        </p:tgtEl>
                                      </p:cBhvr>
                                    </p:animEffect>
                                  </p:childTnLst>
                                </p:cTn>
                              </p:par>
                            </p:childTnLst>
                          </p:cTn>
                        </p:par>
                        <p:par>
                          <p:cTn id="36" fill="hold">
                            <p:stCondLst>
                              <p:cond delay="3750"/>
                            </p:stCondLst>
                            <p:childTnLst>
                              <p:par>
                                <p:cTn id="37" presetID="22" presetClass="entr" presetSubtype="8" fill="hold" nodeType="after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left)">
                                      <p:cBhvr>
                                        <p:cTn id="3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Social Security and Medicare: is there a fix?</a:t>
            </a:r>
          </a:p>
        </p:txBody>
      </p:sp>
      <p:sp>
        <p:nvSpPr>
          <p:cNvPr id="3" name="Text Placeholder 2"/>
          <p:cNvSpPr>
            <a:spLocks noGrp="1"/>
          </p:cNvSpPr>
          <p:nvPr>
            <p:ph type="body" sz="quarter" idx="11"/>
          </p:nvPr>
        </p:nvSpPr>
        <p:spPr/>
        <p:txBody>
          <a:bodyPr/>
          <a:lstStyle/>
          <a:p>
            <a:pPr>
              <a:spcBef>
                <a:spcPts val="0"/>
              </a:spcBef>
              <a:spcAft>
                <a:spcPts val="1200"/>
              </a:spcAft>
              <a:defRPr/>
            </a:pPr>
            <a:r>
              <a:rPr lang="en-US" dirty="0"/>
              <a:t>How can these programs continue to exist?</a:t>
            </a:r>
          </a:p>
          <a:p>
            <a:pPr>
              <a:spcBef>
                <a:spcPts val="0"/>
              </a:spcBef>
              <a:spcAft>
                <a:spcPts val="1200"/>
              </a:spcAft>
              <a:defRPr/>
            </a:pPr>
            <a:r>
              <a:rPr lang="en-US" dirty="0"/>
              <a:t>It is likely that a combination of these measures will eventually need to be adopted:</a:t>
            </a:r>
          </a:p>
          <a:p>
            <a:pPr marL="342900" indent="-342900">
              <a:spcBef>
                <a:spcPts val="0"/>
              </a:spcBef>
              <a:spcAft>
                <a:spcPts val="1200"/>
              </a:spcAft>
              <a:buFont typeface="Arial" pitchFamily="34" charset="0"/>
              <a:buChar char="•"/>
              <a:defRPr/>
            </a:pPr>
            <a:r>
              <a:rPr lang="en-US" dirty="0"/>
              <a:t>Increasing taxes</a:t>
            </a:r>
          </a:p>
          <a:p>
            <a:pPr marL="342900" indent="-342900">
              <a:spcBef>
                <a:spcPts val="0"/>
              </a:spcBef>
              <a:spcAft>
                <a:spcPts val="1200"/>
              </a:spcAft>
              <a:buFont typeface="Arial" pitchFamily="34" charset="0"/>
              <a:buChar char="•"/>
              <a:defRPr/>
            </a:pPr>
            <a:r>
              <a:rPr lang="en-US" dirty="0"/>
              <a:t>Decreasing benefits (including slower benefit growth, perhaps differently for different income groups)</a:t>
            </a:r>
          </a:p>
          <a:p>
            <a:pPr marL="342900" indent="-342900">
              <a:spcBef>
                <a:spcPts val="0"/>
              </a:spcBef>
              <a:spcAft>
                <a:spcPts val="1200"/>
              </a:spcAft>
              <a:buFont typeface="Arial" pitchFamily="34" charset="0"/>
              <a:buChar char="•"/>
              <a:defRPr/>
            </a:pPr>
            <a:r>
              <a:rPr lang="en-US" dirty="0"/>
              <a:t>Decreasing eligibility (SSI age already increasing from 65 to 67)</a:t>
            </a:r>
          </a:p>
          <a:p>
            <a:pPr>
              <a:spcBef>
                <a:spcPts val="0"/>
              </a:spcBef>
              <a:spcAft>
                <a:spcPts val="1200"/>
              </a:spcAft>
              <a:defRPr/>
            </a:pPr>
            <a:r>
              <a:rPr lang="en-US" dirty="0"/>
              <a:t>But perhaps the most important element will be finding a way to reduce medical costs.</a:t>
            </a:r>
          </a:p>
        </p:txBody>
      </p:sp>
    </p:spTree>
    <p:extLst>
      <p:ext uri="{BB962C8B-B14F-4D97-AF65-F5344CB8AC3E}">
        <p14:creationId xmlns:p14="http://schemas.microsoft.com/office/powerpoint/2010/main" val="4071265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66B3"/>
                </a:solidFill>
              </a:rPr>
              <a:t>The Effects of Fiscal Policy on Real GDP and the Price Level</a:t>
            </a:r>
          </a:p>
        </p:txBody>
      </p:sp>
      <p:sp>
        <p:nvSpPr>
          <p:cNvPr id="3" name="Content Placeholder 2"/>
          <p:cNvSpPr>
            <a:spLocks noGrp="1"/>
          </p:cNvSpPr>
          <p:nvPr>
            <p:ph sz="quarter" idx="10"/>
          </p:nvPr>
        </p:nvSpPr>
        <p:spPr/>
        <p:txBody>
          <a:bodyPr/>
          <a:lstStyle/>
          <a:p>
            <a:r>
              <a:rPr lang="en-US" dirty="0"/>
              <a:t>16.2</a:t>
            </a:r>
          </a:p>
        </p:txBody>
      </p:sp>
      <p:sp>
        <p:nvSpPr>
          <p:cNvPr id="4" name="Text Placeholder 3"/>
          <p:cNvSpPr>
            <a:spLocks noGrp="1"/>
          </p:cNvSpPr>
          <p:nvPr>
            <p:ph type="body" sz="quarter" idx="11"/>
          </p:nvPr>
        </p:nvSpPr>
        <p:spPr/>
        <p:txBody>
          <a:bodyPr/>
          <a:lstStyle/>
          <a:p>
            <a:r>
              <a:rPr lang="en-US" dirty="0"/>
              <a:t>Explain how fiscal policy affects aggregate demand and how the government can use fiscal policy to stabilize the economy.</a:t>
            </a:r>
          </a:p>
        </p:txBody>
      </p:sp>
    </p:spTree>
    <p:extLst>
      <p:ext uri="{BB962C8B-B14F-4D97-AF65-F5344CB8AC3E}">
        <p14:creationId xmlns:p14="http://schemas.microsoft.com/office/powerpoint/2010/main" val="2286164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Expansionary fiscal policy in the AD-AS model</a:t>
            </a:r>
          </a:p>
        </p:txBody>
      </p:sp>
      <p:sp>
        <p:nvSpPr>
          <p:cNvPr id="3" name="Text Placeholder 2"/>
          <p:cNvSpPr>
            <a:spLocks noGrp="1"/>
          </p:cNvSpPr>
          <p:nvPr>
            <p:ph type="body" sz="quarter" idx="11"/>
          </p:nvPr>
        </p:nvSpPr>
        <p:spPr>
          <a:xfrm>
            <a:off x="152400" y="838200"/>
            <a:ext cx="3962400" cy="4572000"/>
          </a:xfrm>
        </p:spPr>
        <p:txBody>
          <a:bodyPr/>
          <a:lstStyle/>
          <a:p>
            <a:pPr>
              <a:spcAft>
                <a:spcPts val="0"/>
              </a:spcAft>
              <a:defRPr/>
            </a:pPr>
            <a:r>
              <a:rPr lang="en-US" i="1" dirty="0"/>
              <a:t>Expansionary fiscal policy </a:t>
            </a:r>
            <a:r>
              <a:rPr lang="en-US" dirty="0"/>
              <a:t>involves increasing government purchases or decreasing taxes.</a:t>
            </a:r>
          </a:p>
          <a:p>
            <a:pPr marL="342900" indent="-342900">
              <a:spcAft>
                <a:spcPts val="0"/>
              </a:spcAft>
              <a:buFont typeface="Arial" panose="020B0604020202020204" pitchFamily="34" charset="0"/>
              <a:buChar char="•"/>
              <a:defRPr/>
            </a:pPr>
            <a:r>
              <a:rPr lang="en-US" dirty="0"/>
              <a:t>Increasing government purchases directly increases aggregate demand.</a:t>
            </a:r>
          </a:p>
          <a:p>
            <a:pPr marL="342900" indent="-342900">
              <a:spcAft>
                <a:spcPts val="0"/>
              </a:spcAft>
              <a:buFont typeface="Arial" panose="020B0604020202020204" pitchFamily="34" charset="0"/>
              <a:buChar char="•"/>
              <a:defRPr/>
            </a:pPr>
            <a:r>
              <a:rPr lang="en-US" dirty="0"/>
              <a:t>Decreasing taxes indirectly affects aggregate demand by increasing disposable income, and hence consumption spending.</a:t>
            </a:r>
          </a:p>
        </p:txBody>
      </p:sp>
      <p:sp>
        <p:nvSpPr>
          <p:cNvPr id="6" name="Text Placeholder 2"/>
          <p:cNvSpPr txBox="1">
            <a:spLocks/>
          </p:cNvSpPr>
          <p:nvPr/>
        </p:nvSpPr>
        <p:spPr>
          <a:xfrm>
            <a:off x="152400" y="5626100"/>
            <a:ext cx="8839200" cy="10795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a:spcAft>
                <a:spcPts val="0"/>
              </a:spcAft>
              <a:defRPr/>
            </a:pPr>
            <a:r>
              <a:rPr lang="en-US" i="1" kern="0" dirty="0"/>
              <a:t>If the government believes real GDP will be </a:t>
            </a:r>
            <a:r>
              <a:rPr lang="en-US" b="1" i="1" kern="0" dirty="0"/>
              <a:t>below potential GDP</a:t>
            </a:r>
            <a:r>
              <a:rPr lang="en-US" i="1" kern="0" dirty="0"/>
              <a:t>, it can enact </a:t>
            </a:r>
            <a:r>
              <a:rPr lang="en-US" b="1" i="1" kern="0" dirty="0"/>
              <a:t>expansionary fiscal policy </a:t>
            </a:r>
            <a:r>
              <a:rPr lang="en-US" i="1" kern="0" dirty="0"/>
              <a:t>in an attempt to restore long-run equilibrium—decreasing unemployment.</a:t>
            </a:r>
            <a:endParaRPr lang="en-US" kern="0" dirty="0"/>
          </a:p>
        </p:txBody>
      </p:sp>
      <p:sp>
        <p:nvSpPr>
          <p:cNvPr id="4" name="Text Placeholder 3"/>
          <p:cNvSpPr>
            <a:spLocks noGrp="1"/>
          </p:cNvSpPr>
          <p:nvPr>
            <p:ph type="body" sz="quarter" idx="12"/>
          </p:nvPr>
        </p:nvSpPr>
        <p:spPr>
          <a:xfrm>
            <a:off x="6477000" y="5176837"/>
            <a:ext cx="2290763" cy="449263"/>
          </a:xfrm>
        </p:spPr>
        <p:txBody>
          <a:bodyPr/>
          <a:lstStyle/>
          <a:p>
            <a:r>
              <a:rPr lang="en-US" dirty="0"/>
              <a:t>Fiscal policy</a:t>
            </a:r>
          </a:p>
        </p:txBody>
      </p:sp>
      <p:sp>
        <p:nvSpPr>
          <p:cNvPr id="5" name="Text Placeholder 4"/>
          <p:cNvSpPr>
            <a:spLocks noGrp="1"/>
          </p:cNvSpPr>
          <p:nvPr>
            <p:ph type="body" sz="quarter" idx="13"/>
          </p:nvPr>
        </p:nvSpPr>
        <p:spPr>
          <a:xfrm>
            <a:off x="5029200" y="5176837"/>
            <a:ext cx="1466850" cy="381000"/>
          </a:xfrm>
        </p:spPr>
        <p:txBody>
          <a:bodyPr/>
          <a:lstStyle/>
          <a:p>
            <a:r>
              <a:rPr lang="en-US" dirty="0"/>
              <a:t>Figure 16.5a</a:t>
            </a:r>
          </a:p>
        </p:txBody>
      </p:sp>
      <p:pic>
        <p:nvPicPr>
          <p:cNvPr id="20482" name="Picture 2" descr="C:\Users\holmes\Dropbox\ECON 5e\Art From Fernando_For Digital\Ch27\Figure_27.5\png\Figure_27.5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399" y="830335"/>
            <a:ext cx="4724401" cy="4122665"/>
          </a:xfrm>
          <a:prstGeom prst="rect">
            <a:avLst/>
          </a:prstGeom>
          <a:noFill/>
          <a:extLst>
            <a:ext uri="{909E8E84-426E-40DD-AFC4-6F175D3DCCD1}">
              <a14:hiddenFill xmlns:a14="http://schemas.microsoft.com/office/drawing/2010/main">
                <a:solidFill>
                  <a:srgbClr val="FFFFFF"/>
                </a:solidFill>
              </a14:hiddenFill>
            </a:ext>
          </a:extLst>
        </p:spPr>
      </p:pic>
      <p:pic>
        <p:nvPicPr>
          <p:cNvPr id="20483" name="Picture 3" descr="C:\Users\holmes\Dropbox\ECON 5e\Art From Fernando_For Digital\Ch27\Figure_27.5\png\Figure_27.5_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399" y="830335"/>
            <a:ext cx="4724401" cy="4122665"/>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C:\Users\holmes\Dropbox\ECON 5e\Art From Fernando_For Digital\Ch27\Figure_27.5\png\Figure_27.5_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399" y="830335"/>
            <a:ext cx="4724401" cy="4122665"/>
          </a:xfrm>
          <a:prstGeom prst="rect">
            <a:avLst/>
          </a:prstGeom>
          <a:noFill/>
          <a:extLst>
            <a:ext uri="{909E8E84-426E-40DD-AFC4-6F175D3DCCD1}">
              <a14:hiddenFill xmlns:a14="http://schemas.microsoft.com/office/drawing/2010/main">
                <a:solidFill>
                  <a:srgbClr val="FFFFFF"/>
                </a:solidFill>
              </a14:hiddenFill>
            </a:ext>
          </a:extLst>
        </p:spPr>
      </p:pic>
      <p:pic>
        <p:nvPicPr>
          <p:cNvPr id="20485" name="Picture 5" descr="C:\Users\holmes\Dropbox\ECON 5e\Art From Fernando_For Digital\Ch27\Figure_27.5\png\Figure_27.5_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399" y="830335"/>
            <a:ext cx="4724401" cy="4122665"/>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C:\Users\holmes\Dropbox\ECON 5e\Art From Fernando_For Digital\Ch27\Figure_27.5\png\Figure_27.5_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2399" y="830335"/>
            <a:ext cx="4724401" cy="4122665"/>
          </a:xfrm>
          <a:prstGeom prst="rect">
            <a:avLst/>
          </a:prstGeom>
          <a:noFill/>
          <a:extLst>
            <a:ext uri="{909E8E84-426E-40DD-AFC4-6F175D3DCCD1}">
              <a14:hiddenFill xmlns:a14="http://schemas.microsoft.com/office/drawing/2010/main">
                <a:solidFill>
                  <a:srgbClr val="FFFFFF"/>
                </a:solidFill>
              </a14:hiddenFill>
            </a:ext>
          </a:extLst>
        </p:spPr>
      </p:pic>
      <p:pic>
        <p:nvPicPr>
          <p:cNvPr id="20487" name="Picture 7" descr="C:\Users\holmes\Dropbox\ECON 5e\Art From Fernando_For Digital\Ch27\Figure_27.5\png\Figure_27.5_6.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2399" y="830335"/>
            <a:ext cx="4724401" cy="4122665"/>
          </a:xfrm>
          <a:prstGeom prst="rect">
            <a:avLst/>
          </a:prstGeom>
          <a:noFill/>
          <a:extLst>
            <a:ext uri="{909E8E84-426E-40DD-AFC4-6F175D3DCCD1}">
              <a14:hiddenFill xmlns:a14="http://schemas.microsoft.com/office/drawing/2010/main">
                <a:solidFill>
                  <a:srgbClr val="FFFFFF"/>
                </a:solidFill>
              </a14:hiddenFill>
            </a:ext>
          </a:extLst>
        </p:spPr>
      </p:pic>
      <p:pic>
        <p:nvPicPr>
          <p:cNvPr id="20488" name="Picture 8" descr="C:\Users\holmes\Dropbox\ECON 5e\Art From Fernando_For Digital\Ch27\Figure_27.5\png\Figure_27.5_7.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62399" y="830335"/>
            <a:ext cx="4724401" cy="4122665"/>
          </a:xfrm>
          <a:prstGeom prst="rect">
            <a:avLst/>
          </a:prstGeom>
          <a:noFill/>
          <a:extLst>
            <a:ext uri="{909E8E84-426E-40DD-AFC4-6F175D3DCCD1}">
              <a14:hiddenFill xmlns:a14="http://schemas.microsoft.com/office/drawing/2010/main">
                <a:solidFill>
                  <a:srgbClr val="FFFFFF"/>
                </a:solidFill>
              </a14:hiddenFill>
            </a:ext>
          </a:extLst>
        </p:spPr>
      </p:pic>
      <p:pic>
        <p:nvPicPr>
          <p:cNvPr id="20489" name="Picture 9" descr="C:\Users\holmes\Dropbox\ECON 5e\Art From Fernando_For Digital\Ch27\Figure_27.5\png\Figure_27.5_8.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62399" y="830335"/>
            <a:ext cx="4724401" cy="4122665"/>
          </a:xfrm>
          <a:prstGeom prst="rect">
            <a:avLst/>
          </a:prstGeom>
          <a:noFill/>
          <a:extLst>
            <a:ext uri="{909E8E84-426E-40DD-AFC4-6F175D3DCCD1}">
              <a14:hiddenFill xmlns:a14="http://schemas.microsoft.com/office/drawing/2010/main">
                <a:solidFill>
                  <a:srgbClr val="FFFFFF"/>
                </a:solidFill>
              </a14:hiddenFill>
            </a:ext>
          </a:extLst>
        </p:spPr>
      </p:pic>
      <p:pic>
        <p:nvPicPr>
          <p:cNvPr id="20490" name="Picture 10" descr="C:\Users\holmes\Dropbox\ECON 5e\Art From Fernando_For Digital\Ch27\Figure_27.5\png\Figure_27.5_9.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62399" y="830335"/>
            <a:ext cx="4724401" cy="4122665"/>
          </a:xfrm>
          <a:prstGeom prst="rect">
            <a:avLst/>
          </a:prstGeom>
          <a:noFill/>
          <a:extLst>
            <a:ext uri="{909E8E84-426E-40DD-AFC4-6F175D3DCCD1}">
              <a14:hiddenFill xmlns:a14="http://schemas.microsoft.com/office/drawing/2010/main">
                <a:solidFill>
                  <a:srgbClr val="FFFFFF"/>
                </a:solidFill>
              </a14:hiddenFill>
            </a:ext>
          </a:extLst>
        </p:spPr>
      </p:pic>
      <p:pic>
        <p:nvPicPr>
          <p:cNvPr id="20491" name="Picture 11" descr="C:\Users\holmes\Dropbox\ECON 5e\Art From Fernando_For Digital\Ch27\Figure_27.5\png\Figure_27.5_10.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62399" y="830335"/>
            <a:ext cx="4724401" cy="41226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r="68020"/>
          <a:stretch/>
        </p:blipFill>
        <p:spPr bwMode="auto">
          <a:xfrm>
            <a:off x="4495800" y="4816059"/>
            <a:ext cx="2421467" cy="365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113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wipe(left)">
                                      <p:cBhvr>
                                        <p:cTn id="20" dur="500"/>
                                        <p:tgtEl>
                                          <p:spTgt spid="6">
                                            <p:txEl>
                                              <p:pRg st="0" end="0"/>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20482"/>
                                        </p:tgtEl>
                                        <p:attrNameLst>
                                          <p:attrName>style.visibility</p:attrName>
                                        </p:attrNameLst>
                                      </p:cBhvr>
                                      <p:to>
                                        <p:strVal val="visible"/>
                                      </p:to>
                                    </p:set>
                                    <p:animEffect transition="in" filter="wipe(left)">
                                      <p:cBhvr>
                                        <p:cTn id="24" dur="500"/>
                                        <p:tgtEl>
                                          <p:spTgt spid="20482"/>
                                        </p:tgtEl>
                                      </p:cBhvr>
                                    </p:animEffect>
                                  </p:childTnLst>
                                </p:cTn>
                              </p:par>
                              <p:par>
                                <p:cTn id="25" presetID="22" presetClass="entr" presetSubtype="8" fill="hold" nodeType="withEffect">
                                  <p:stCondLst>
                                    <p:cond delay="0"/>
                                  </p:stCondLst>
                                  <p:childTnLst>
                                    <p:set>
                                      <p:cBhvr>
                                        <p:cTn id="26" dur="1" fill="hold">
                                          <p:stCondLst>
                                            <p:cond delay="0"/>
                                          </p:stCondLst>
                                        </p:cTn>
                                        <p:tgtEl>
                                          <p:spTgt spid="20483"/>
                                        </p:tgtEl>
                                        <p:attrNameLst>
                                          <p:attrName>style.visibility</p:attrName>
                                        </p:attrNameLst>
                                      </p:cBhvr>
                                      <p:to>
                                        <p:strVal val="visible"/>
                                      </p:to>
                                    </p:set>
                                    <p:animEffect transition="in" filter="wipe(left)">
                                      <p:cBhvr>
                                        <p:cTn id="27" dur="500"/>
                                        <p:tgtEl>
                                          <p:spTgt spid="20483"/>
                                        </p:tgtEl>
                                      </p:cBhvr>
                                    </p:animEffect>
                                  </p:childTnLst>
                                </p:cTn>
                              </p:par>
                              <p:par>
                                <p:cTn id="28" presetID="22" presetClass="entr" presetSubtype="8" fill="hold" nodeType="withEffect">
                                  <p:stCondLst>
                                    <p:cond delay="0"/>
                                  </p:stCondLst>
                                  <p:childTnLst>
                                    <p:set>
                                      <p:cBhvr>
                                        <p:cTn id="29" dur="1" fill="hold">
                                          <p:stCondLst>
                                            <p:cond delay="0"/>
                                          </p:stCondLst>
                                        </p:cTn>
                                        <p:tgtEl>
                                          <p:spTgt spid="20484"/>
                                        </p:tgtEl>
                                        <p:attrNameLst>
                                          <p:attrName>style.visibility</p:attrName>
                                        </p:attrNameLst>
                                      </p:cBhvr>
                                      <p:to>
                                        <p:strVal val="visible"/>
                                      </p:to>
                                    </p:set>
                                    <p:animEffect transition="in" filter="wipe(left)">
                                      <p:cBhvr>
                                        <p:cTn id="30" dur="500"/>
                                        <p:tgtEl>
                                          <p:spTgt spid="20484"/>
                                        </p:tgtEl>
                                      </p:cBhvr>
                                    </p:animEffect>
                                  </p:childTnLst>
                                </p:cTn>
                              </p:par>
                              <p:par>
                                <p:cTn id="31" presetID="22" presetClass="entr" presetSubtype="8" fill="hold" nodeType="withEffect">
                                  <p:stCondLst>
                                    <p:cond delay="0"/>
                                  </p:stCondLst>
                                  <p:childTnLst>
                                    <p:set>
                                      <p:cBhvr>
                                        <p:cTn id="32" dur="1" fill="hold">
                                          <p:stCondLst>
                                            <p:cond delay="0"/>
                                          </p:stCondLst>
                                        </p:cTn>
                                        <p:tgtEl>
                                          <p:spTgt spid="20485"/>
                                        </p:tgtEl>
                                        <p:attrNameLst>
                                          <p:attrName>style.visibility</p:attrName>
                                        </p:attrNameLst>
                                      </p:cBhvr>
                                      <p:to>
                                        <p:strVal val="visible"/>
                                      </p:to>
                                    </p:set>
                                    <p:animEffect transition="in" filter="wipe(left)">
                                      <p:cBhvr>
                                        <p:cTn id="33" dur="500"/>
                                        <p:tgtEl>
                                          <p:spTgt spid="20485"/>
                                        </p:tgtEl>
                                      </p:cBhvr>
                                    </p:animEffect>
                                  </p:childTnLst>
                                </p:cTn>
                              </p:par>
                              <p:par>
                                <p:cTn id="34" presetID="22" presetClass="entr" presetSubtype="8" fill="hold" nodeType="withEffect">
                                  <p:stCondLst>
                                    <p:cond delay="0"/>
                                  </p:stCondLst>
                                  <p:childTnLst>
                                    <p:set>
                                      <p:cBhvr>
                                        <p:cTn id="35" dur="1" fill="hold">
                                          <p:stCondLst>
                                            <p:cond delay="0"/>
                                          </p:stCondLst>
                                        </p:cTn>
                                        <p:tgtEl>
                                          <p:spTgt spid="20486"/>
                                        </p:tgtEl>
                                        <p:attrNameLst>
                                          <p:attrName>style.visibility</p:attrName>
                                        </p:attrNameLst>
                                      </p:cBhvr>
                                      <p:to>
                                        <p:strVal val="visible"/>
                                      </p:to>
                                    </p:set>
                                    <p:animEffect transition="in" filter="wipe(left)">
                                      <p:cBhvr>
                                        <p:cTn id="36" dur="500"/>
                                        <p:tgtEl>
                                          <p:spTgt spid="20486"/>
                                        </p:tgtEl>
                                      </p:cBhvr>
                                    </p:animEffect>
                                  </p:childTnLst>
                                </p:cTn>
                              </p:par>
                            </p:childTnLst>
                          </p:cTn>
                        </p:par>
                        <p:par>
                          <p:cTn id="37" fill="hold">
                            <p:stCondLst>
                              <p:cond delay="1000"/>
                            </p:stCondLst>
                            <p:childTnLst>
                              <p:par>
                                <p:cTn id="38" presetID="22" presetClass="entr" presetSubtype="8" fill="hold" nodeType="afterEffect">
                                  <p:stCondLst>
                                    <p:cond delay="0"/>
                                  </p:stCondLst>
                                  <p:childTnLst>
                                    <p:set>
                                      <p:cBhvr>
                                        <p:cTn id="39" dur="1" fill="hold">
                                          <p:stCondLst>
                                            <p:cond delay="0"/>
                                          </p:stCondLst>
                                        </p:cTn>
                                        <p:tgtEl>
                                          <p:spTgt spid="20487"/>
                                        </p:tgtEl>
                                        <p:attrNameLst>
                                          <p:attrName>style.visibility</p:attrName>
                                        </p:attrNameLst>
                                      </p:cBhvr>
                                      <p:to>
                                        <p:strVal val="visible"/>
                                      </p:to>
                                    </p:set>
                                    <p:animEffect transition="in" filter="wipe(left)">
                                      <p:cBhvr>
                                        <p:cTn id="40" dur="500"/>
                                        <p:tgtEl>
                                          <p:spTgt spid="20487"/>
                                        </p:tgtEl>
                                      </p:cBhvr>
                                    </p:animEffect>
                                  </p:childTnLst>
                                </p:cTn>
                              </p:par>
                              <p:par>
                                <p:cTn id="41" presetID="22" presetClass="entr" presetSubtype="8" fill="hold" nodeType="withEffect">
                                  <p:stCondLst>
                                    <p:cond delay="0"/>
                                  </p:stCondLst>
                                  <p:childTnLst>
                                    <p:set>
                                      <p:cBhvr>
                                        <p:cTn id="42" dur="1" fill="hold">
                                          <p:stCondLst>
                                            <p:cond delay="0"/>
                                          </p:stCondLst>
                                        </p:cTn>
                                        <p:tgtEl>
                                          <p:spTgt spid="20488"/>
                                        </p:tgtEl>
                                        <p:attrNameLst>
                                          <p:attrName>style.visibility</p:attrName>
                                        </p:attrNameLst>
                                      </p:cBhvr>
                                      <p:to>
                                        <p:strVal val="visible"/>
                                      </p:to>
                                    </p:set>
                                    <p:animEffect transition="in" filter="wipe(left)">
                                      <p:cBhvr>
                                        <p:cTn id="43" dur="500"/>
                                        <p:tgtEl>
                                          <p:spTgt spid="20488"/>
                                        </p:tgtEl>
                                      </p:cBhvr>
                                    </p:animEffect>
                                  </p:childTnLst>
                                </p:cTn>
                              </p:par>
                            </p:childTnLst>
                          </p:cTn>
                        </p:par>
                        <p:par>
                          <p:cTn id="44" fill="hold">
                            <p:stCondLst>
                              <p:cond delay="1500"/>
                            </p:stCondLst>
                            <p:childTnLst>
                              <p:par>
                                <p:cTn id="45" presetID="22" presetClass="entr" presetSubtype="8" fill="hold" nodeType="afterEffect">
                                  <p:stCondLst>
                                    <p:cond delay="0"/>
                                  </p:stCondLst>
                                  <p:childTnLst>
                                    <p:set>
                                      <p:cBhvr>
                                        <p:cTn id="46" dur="1" fill="hold">
                                          <p:stCondLst>
                                            <p:cond delay="0"/>
                                          </p:stCondLst>
                                        </p:cTn>
                                        <p:tgtEl>
                                          <p:spTgt spid="20489"/>
                                        </p:tgtEl>
                                        <p:attrNameLst>
                                          <p:attrName>style.visibility</p:attrName>
                                        </p:attrNameLst>
                                      </p:cBhvr>
                                      <p:to>
                                        <p:strVal val="visible"/>
                                      </p:to>
                                    </p:set>
                                    <p:animEffect transition="in" filter="wipe(left)">
                                      <p:cBhvr>
                                        <p:cTn id="47" dur="500"/>
                                        <p:tgtEl>
                                          <p:spTgt spid="20489"/>
                                        </p:tgtEl>
                                      </p:cBhvr>
                                    </p:animEffect>
                                  </p:childTnLst>
                                </p:cTn>
                              </p:par>
                              <p:par>
                                <p:cTn id="48" presetID="22" presetClass="entr" presetSubtype="8" fill="hold" nodeType="withEffect">
                                  <p:stCondLst>
                                    <p:cond delay="0"/>
                                  </p:stCondLst>
                                  <p:childTnLst>
                                    <p:set>
                                      <p:cBhvr>
                                        <p:cTn id="49" dur="1" fill="hold">
                                          <p:stCondLst>
                                            <p:cond delay="0"/>
                                          </p:stCondLst>
                                        </p:cTn>
                                        <p:tgtEl>
                                          <p:spTgt spid="20490"/>
                                        </p:tgtEl>
                                        <p:attrNameLst>
                                          <p:attrName>style.visibility</p:attrName>
                                        </p:attrNameLst>
                                      </p:cBhvr>
                                      <p:to>
                                        <p:strVal val="visible"/>
                                      </p:to>
                                    </p:set>
                                    <p:animEffect transition="in" filter="wipe(left)">
                                      <p:cBhvr>
                                        <p:cTn id="50" dur="500"/>
                                        <p:tgtEl>
                                          <p:spTgt spid="20490"/>
                                        </p:tgtEl>
                                      </p:cBhvr>
                                    </p:animEffect>
                                  </p:childTnLst>
                                </p:cTn>
                              </p:par>
                              <p:par>
                                <p:cTn id="51" presetID="22" presetClass="entr" presetSubtype="8" fill="hold" nodeType="withEffect">
                                  <p:stCondLst>
                                    <p:cond delay="0"/>
                                  </p:stCondLst>
                                  <p:childTnLst>
                                    <p:set>
                                      <p:cBhvr>
                                        <p:cTn id="52" dur="1" fill="hold">
                                          <p:stCondLst>
                                            <p:cond delay="0"/>
                                          </p:stCondLst>
                                        </p:cTn>
                                        <p:tgtEl>
                                          <p:spTgt spid="20491"/>
                                        </p:tgtEl>
                                        <p:attrNameLst>
                                          <p:attrName>style.visibility</p:attrName>
                                        </p:attrNameLst>
                                      </p:cBhvr>
                                      <p:to>
                                        <p:strVal val="visible"/>
                                      </p:to>
                                    </p:set>
                                    <p:animEffect transition="in" filter="wipe(left)">
                                      <p:cBhvr>
                                        <p:cTn id="53" dur="500"/>
                                        <p:tgtEl>
                                          <p:spTgt spid="20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Contractionary</a:t>
            </a:r>
            <a:r>
              <a:rPr lang="en-US" dirty="0"/>
              <a:t> fiscal policy in the AD-AS model</a:t>
            </a:r>
          </a:p>
        </p:txBody>
      </p:sp>
      <p:sp>
        <p:nvSpPr>
          <p:cNvPr id="3" name="Text Placeholder 2"/>
          <p:cNvSpPr>
            <a:spLocks noGrp="1"/>
          </p:cNvSpPr>
          <p:nvPr>
            <p:ph type="body" sz="quarter" idx="11"/>
          </p:nvPr>
        </p:nvSpPr>
        <p:spPr>
          <a:xfrm>
            <a:off x="152400" y="838200"/>
            <a:ext cx="3962400" cy="4572000"/>
          </a:xfrm>
        </p:spPr>
        <p:txBody>
          <a:bodyPr/>
          <a:lstStyle/>
          <a:p>
            <a:pPr>
              <a:spcBef>
                <a:spcPts val="0"/>
              </a:spcBef>
              <a:spcAft>
                <a:spcPts val="1200"/>
              </a:spcAft>
              <a:defRPr/>
            </a:pPr>
            <a:r>
              <a:rPr lang="en-US" i="1" dirty="0" err="1"/>
              <a:t>Contractionary</a:t>
            </a:r>
            <a:r>
              <a:rPr lang="en-US" i="1" dirty="0"/>
              <a:t> fiscal policy </a:t>
            </a:r>
            <a:r>
              <a:rPr lang="en-US" dirty="0"/>
              <a:t>involves </a:t>
            </a:r>
            <a:r>
              <a:rPr lang="en-US" i="1" dirty="0"/>
              <a:t>decreasing</a:t>
            </a:r>
            <a:r>
              <a:rPr lang="en-US" dirty="0"/>
              <a:t> government purchases or </a:t>
            </a:r>
            <a:r>
              <a:rPr lang="en-US" i="1" dirty="0"/>
              <a:t>increasing</a:t>
            </a:r>
            <a:r>
              <a:rPr lang="en-US" dirty="0"/>
              <a:t> taxes.</a:t>
            </a:r>
          </a:p>
          <a:p>
            <a:pPr marL="342900" indent="-342900">
              <a:spcBef>
                <a:spcPts val="0"/>
              </a:spcBef>
              <a:spcAft>
                <a:spcPts val="1200"/>
              </a:spcAft>
              <a:buFont typeface="Arial" panose="020B0604020202020204" pitchFamily="34" charset="0"/>
              <a:buChar char="•"/>
              <a:defRPr/>
            </a:pPr>
            <a:r>
              <a:rPr lang="en-US" dirty="0"/>
              <a:t>This works just like expansionary fiscal policy, only in reverse.</a:t>
            </a:r>
          </a:p>
        </p:txBody>
      </p:sp>
      <p:sp>
        <p:nvSpPr>
          <p:cNvPr id="6" name="Text Placeholder 2"/>
          <p:cNvSpPr txBox="1">
            <a:spLocks/>
          </p:cNvSpPr>
          <p:nvPr/>
        </p:nvSpPr>
        <p:spPr>
          <a:xfrm>
            <a:off x="152400" y="5638800"/>
            <a:ext cx="8839200" cy="10795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a:spcBef>
                <a:spcPts val="0"/>
              </a:spcBef>
              <a:spcAft>
                <a:spcPts val="1200"/>
              </a:spcAft>
              <a:defRPr/>
            </a:pPr>
            <a:r>
              <a:rPr lang="en-US" i="1" dirty="0"/>
              <a:t>If the government believes real GDP will be </a:t>
            </a:r>
            <a:r>
              <a:rPr lang="en-US" b="1" i="1" dirty="0"/>
              <a:t>above potential GDP</a:t>
            </a:r>
            <a:r>
              <a:rPr lang="en-US" i="1" dirty="0"/>
              <a:t>, it can enact </a:t>
            </a:r>
            <a:r>
              <a:rPr lang="en-US" b="1" i="1" dirty="0" err="1"/>
              <a:t>contractionary</a:t>
            </a:r>
            <a:r>
              <a:rPr lang="en-US" b="1" i="1" dirty="0"/>
              <a:t> fiscal policy </a:t>
            </a:r>
            <a:r>
              <a:rPr lang="en-US" i="1" dirty="0"/>
              <a:t>in an attempt to restore long-run equilibrium—decreasing inflation.</a:t>
            </a:r>
            <a:endParaRPr lang="en-US" dirty="0"/>
          </a:p>
        </p:txBody>
      </p:sp>
      <p:sp>
        <p:nvSpPr>
          <p:cNvPr id="4" name="Text Placeholder 3"/>
          <p:cNvSpPr>
            <a:spLocks noGrp="1"/>
          </p:cNvSpPr>
          <p:nvPr>
            <p:ph type="body" sz="quarter" idx="12"/>
          </p:nvPr>
        </p:nvSpPr>
        <p:spPr>
          <a:xfrm>
            <a:off x="6477000" y="5181600"/>
            <a:ext cx="2290763" cy="449263"/>
          </a:xfrm>
        </p:spPr>
        <p:txBody>
          <a:bodyPr/>
          <a:lstStyle/>
          <a:p>
            <a:r>
              <a:rPr lang="en-US" dirty="0"/>
              <a:t>Fiscal policy</a:t>
            </a:r>
          </a:p>
        </p:txBody>
      </p:sp>
      <p:sp>
        <p:nvSpPr>
          <p:cNvPr id="5" name="Text Placeholder 4"/>
          <p:cNvSpPr>
            <a:spLocks noGrp="1"/>
          </p:cNvSpPr>
          <p:nvPr>
            <p:ph type="body" sz="quarter" idx="13"/>
          </p:nvPr>
        </p:nvSpPr>
        <p:spPr>
          <a:xfrm>
            <a:off x="5029200" y="5181600"/>
            <a:ext cx="1466850" cy="381000"/>
          </a:xfrm>
        </p:spPr>
        <p:txBody>
          <a:bodyPr/>
          <a:lstStyle/>
          <a:p>
            <a:r>
              <a:rPr lang="en-US" dirty="0"/>
              <a:t>Figure 16.5b</a:t>
            </a:r>
          </a:p>
        </p:txBody>
      </p:sp>
      <p:pic>
        <p:nvPicPr>
          <p:cNvPr id="21506" name="Picture 2" descr="C:\Users\holmes\Dropbox\ECON 5e\Art From Fernando_For Digital\Ch27\Figure_27.5\png\Figure_27.5_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649774"/>
            <a:ext cx="5078412" cy="4303226"/>
          </a:xfrm>
          <a:prstGeom prst="rect">
            <a:avLst/>
          </a:prstGeom>
          <a:noFill/>
          <a:extLst>
            <a:ext uri="{909E8E84-426E-40DD-AFC4-6F175D3DCCD1}">
              <a14:hiddenFill xmlns:a14="http://schemas.microsoft.com/office/drawing/2010/main">
                <a:solidFill>
                  <a:srgbClr val="FFFFFF"/>
                </a:solidFill>
              </a14:hiddenFill>
            </a:ext>
          </a:extLst>
        </p:spPr>
      </p:pic>
      <p:pic>
        <p:nvPicPr>
          <p:cNvPr id="21507" name="Picture 3" descr="C:\Users\holmes\Dropbox\ECON 5e\Art From Fernando_For Digital\Ch27\Figure_27.5\png\Figure_27.5_1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649774"/>
            <a:ext cx="5078412" cy="4303226"/>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Users\holmes\Dropbox\ECON 5e\Art From Fernando_For Digital\Ch27\Figure_27.5\png\Figure_27.5_1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649774"/>
            <a:ext cx="5078412" cy="4303226"/>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Users\holmes\Dropbox\ECON 5e\Art From Fernando_For Digital\Ch27\Figure_27.5\png\Figure_27.5_1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649774"/>
            <a:ext cx="5078412" cy="4303226"/>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Users\holmes\Dropbox\ECON 5e\Art From Fernando_For Digital\Ch27\Figure_27.5\png\Figure_27.5_1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649774"/>
            <a:ext cx="5078412" cy="4303226"/>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Users\holmes\Dropbox\ECON 5e\Art From Fernando_For Digital\Ch27\Figure_27.5\png\Figure_27.5_16.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3800" y="649774"/>
            <a:ext cx="5078412" cy="4303226"/>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Users\holmes\Dropbox\ECON 5e\Art From Fernando_For Digital\Ch27\Figure_27.5\png\Figure_27.5_17.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33800" y="649774"/>
            <a:ext cx="5078412" cy="4303226"/>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Users\holmes\Dropbox\ECON 5e\Art From Fernando_For Digital\Ch27\Figure_27.5\png\Figure_27.5_18.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33800" y="649774"/>
            <a:ext cx="5078412" cy="4303226"/>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C:\Users\holmes\Dropbox\ECON 5e\Art From Fernando_For Digital\Ch27\Figure_27.5\png\Figure_27.5_19.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33800" y="649774"/>
            <a:ext cx="5078412" cy="4303226"/>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C:\Users\holmes\Dropbox\ECON 5e\Art From Fernando_For Digital\Ch27\Figure_27.5\png\Figure_27.5_20.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33800" y="649774"/>
            <a:ext cx="5078412" cy="430322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65900"/>
          <a:stretch/>
        </p:blipFill>
        <p:spPr bwMode="auto">
          <a:xfrm>
            <a:off x="4343400" y="4770568"/>
            <a:ext cx="2577238" cy="364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6860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wipe(left)">
                                      <p:cBhvr>
                                        <p:cTn id="16" dur="500"/>
                                        <p:tgtEl>
                                          <p:spTgt spid="6">
                                            <p:txEl>
                                              <p:pRg st="0" end="0"/>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1506"/>
                                        </p:tgtEl>
                                        <p:attrNameLst>
                                          <p:attrName>style.visibility</p:attrName>
                                        </p:attrNameLst>
                                      </p:cBhvr>
                                      <p:to>
                                        <p:strVal val="visible"/>
                                      </p:to>
                                    </p:set>
                                    <p:animEffect transition="in" filter="wipe(left)">
                                      <p:cBhvr>
                                        <p:cTn id="20" dur="500"/>
                                        <p:tgtEl>
                                          <p:spTgt spid="21506"/>
                                        </p:tgtEl>
                                      </p:cBhvr>
                                    </p:animEffect>
                                  </p:childTnLst>
                                </p:cTn>
                              </p:par>
                              <p:par>
                                <p:cTn id="21" presetID="22" presetClass="entr" presetSubtype="8" fill="hold" nodeType="withEffect">
                                  <p:stCondLst>
                                    <p:cond delay="0"/>
                                  </p:stCondLst>
                                  <p:childTnLst>
                                    <p:set>
                                      <p:cBhvr>
                                        <p:cTn id="22" dur="1" fill="hold">
                                          <p:stCondLst>
                                            <p:cond delay="0"/>
                                          </p:stCondLst>
                                        </p:cTn>
                                        <p:tgtEl>
                                          <p:spTgt spid="21507"/>
                                        </p:tgtEl>
                                        <p:attrNameLst>
                                          <p:attrName>style.visibility</p:attrName>
                                        </p:attrNameLst>
                                      </p:cBhvr>
                                      <p:to>
                                        <p:strVal val="visible"/>
                                      </p:to>
                                    </p:set>
                                    <p:animEffect transition="in" filter="wipe(left)">
                                      <p:cBhvr>
                                        <p:cTn id="23" dur="500"/>
                                        <p:tgtEl>
                                          <p:spTgt spid="21507"/>
                                        </p:tgtEl>
                                      </p:cBhvr>
                                    </p:animEffect>
                                  </p:childTnLst>
                                </p:cTn>
                              </p:par>
                              <p:par>
                                <p:cTn id="24" presetID="22" presetClass="entr" presetSubtype="8" fill="hold" nodeType="withEffect">
                                  <p:stCondLst>
                                    <p:cond delay="0"/>
                                  </p:stCondLst>
                                  <p:childTnLst>
                                    <p:set>
                                      <p:cBhvr>
                                        <p:cTn id="25" dur="1" fill="hold">
                                          <p:stCondLst>
                                            <p:cond delay="0"/>
                                          </p:stCondLst>
                                        </p:cTn>
                                        <p:tgtEl>
                                          <p:spTgt spid="21508"/>
                                        </p:tgtEl>
                                        <p:attrNameLst>
                                          <p:attrName>style.visibility</p:attrName>
                                        </p:attrNameLst>
                                      </p:cBhvr>
                                      <p:to>
                                        <p:strVal val="visible"/>
                                      </p:to>
                                    </p:set>
                                    <p:animEffect transition="in" filter="wipe(left)">
                                      <p:cBhvr>
                                        <p:cTn id="26" dur="500"/>
                                        <p:tgtEl>
                                          <p:spTgt spid="21508"/>
                                        </p:tgtEl>
                                      </p:cBhvr>
                                    </p:animEffect>
                                  </p:childTnLst>
                                </p:cTn>
                              </p:par>
                              <p:par>
                                <p:cTn id="27" presetID="22" presetClass="entr" presetSubtype="8" fill="hold" nodeType="withEffect">
                                  <p:stCondLst>
                                    <p:cond delay="0"/>
                                  </p:stCondLst>
                                  <p:childTnLst>
                                    <p:set>
                                      <p:cBhvr>
                                        <p:cTn id="28" dur="1" fill="hold">
                                          <p:stCondLst>
                                            <p:cond delay="0"/>
                                          </p:stCondLst>
                                        </p:cTn>
                                        <p:tgtEl>
                                          <p:spTgt spid="21509"/>
                                        </p:tgtEl>
                                        <p:attrNameLst>
                                          <p:attrName>style.visibility</p:attrName>
                                        </p:attrNameLst>
                                      </p:cBhvr>
                                      <p:to>
                                        <p:strVal val="visible"/>
                                      </p:to>
                                    </p:set>
                                    <p:animEffect transition="in" filter="wipe(left)">
                                      <p:cBhvr>
                                        <p:cTn id="29" dur="500"/>
                                        <p:tgtEl>
                                          <p:spTgt spid="21509"/>
                                        </p:tgtEl>
                                      </p:cBhvr>
                                    </p:animEffect>
                                  </p:childTnLst>
                                </p:cTn>
                              </p:par>
                              <p:par>
                                <p:cTn id="30" presetID="22" presetClass="entr" presetSubtype="8" fill="hold" nodeType="withEffect">
                                  <p:stCondLst>
                                    <p:cond delay="0"/>
                                  </p:stCondLst>
                                  <p:childTnLst>
                                    <p:set>
                                      <p:cBhvr>
                                        <p:cTn id="31" dur="1" fill="hold">
                                          <p:stCondLst>
                                            <p:cond delay="0"/>
                                          </p:stCondLst>
                                        </p:cTn>
                                        <p:tgtEl>
                                          <p:spTgt spid="21510"/>
                                        </p:tgtEl>
                                        <p:attrNameLst>
                                          <p:attrName>style.visibility</p:attrName>
                                        </p:attrNameLst>
                                      </p:cBhvr>
                                      <p:to>
                                        <p:strVal val="visible"/>
                                      </p:to>
                                    </p:set>
                                    <p:animEffect transition="in" filter="wipe(left)">
                                      <p:cBhvr>
                                        <p:cTn id="32" dur="500"/>
                                        <p:tgtEl>
                                          <p:spTgt spid="21510"/>
                                        </p:tgtEl>
                                      </p:cBhvr>
                                    </p:animEffect>
                                  </p:childTnLst>
                                </p:cTn>
                              </p:par>
                            </p:childTnLst>
                          </p:cTn>
                        </p:par>
                        <p:par>
                          <p:cTn id="33" fill="hold">
                            <p:stCondLst>
                              <p:cond delay="1000"/>
                            </p:stCondLst>
                            <p:childTnLst>
                              <p:par>
                                <p:cTn id="34" presetID="22" presetClass="entr" presetSubtype="8" fill="hold" nodeType="afterEffect">
                                  <p:stCondLst>
                                    <p:cond delay="0"/>
                                  </p:stCondLst>
                                  <p:childTnLst>
                                    <p:set>
                                      <p:cBhvr>
                                        <p:cTn id="35" dur="1" fill="hold">
                                          <p:stCondLst>
                                            <p:cond delay="0"/>
                                          </p:stCondLst>
                                        </p:cTn>
                                        <p:tgtEl>
                                          <p:spTgt spid="21511"/>
                                        </p:tgtEl>
                                        <p:attrNameLst>
                                          <p:attrName>style.visibility</p:attrName>
                                        </p:attrNameLst>
                                      </p:cBhvr>
                                      <p:to>
                                        <p:strVal val="visible"/>
                                      </p:to>
                                    </p:set>
                                    <p:animEffect transition="in" filter="wipe(left)">
                                      <p:cBhvr>
                                        <p:cTn id="36" dur="500"/>
                                        <p:tgtEl>
                                          <p:spTgt spid="21511"/>
                                        </p:tgtEl>
                                      </p:cBhvr>
                                    </p:animEffect>
                                  </p:childTnLst>
                                </p:cTn>
                              </p:par>
                              <p:par>
                                <p:cTn id="37" presetID="22" presetClass="entr" presetSubtype="8" fill="hold" nodeType="withEffect">
                                  <p:stCondLst>
                                    <p:cond delay="0"/>
                                  </p:stCondLst>
                                  <p:childTnLst>
                                    <p:set>
                                      <p:cBhvr>
                                        <p:cTn id="38" dur="1" fill="hold">
                                          <p:stCondLst>
                                            <p:cond delay="0"/>
                                          </p:stCondLst>
                                        </p:cTn>
                                        <p:tgtEl>
                                          <p:spTgt spid="21512"/>
                                        </p:tgtEl>
                                        <p:attrNameLst>
                                          <p:attrName>style.visibility</p:attrName>
                                        </p:attrNameLst>
                                      </p:cBhvr>
                                      <p:to>
                                        <p:strVal val="visible"/>
                                      </p:to>
                                    </p:set>
                                    <p:animEffect transition="in" filter="wipe(left)">
                                      <p:cBhvr>
                                        <p:cTn id="39" dur="500"/>
                                        <p:tgtEl>
                                          <p:spTgt spid="21512"/>
                                        </p:tgtEl>
                                      </p:cBhvr>
                                    </p:animEffect>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21513"/>
                                        </p:tgtEl>
                                        <p:attrNameLst>
                                          <p:attrName>style.visibility</p:attrName>
                                        </p:attrNameLst>
                                      </p:cBhvr>
                                      <p:to>
                                        <p:strVal val="visible"/>
                                      </p:to>
                                    </p:set>
                                    <p:animEffect transition="in" filter="wipe(left)">
                                      <p:cBhvr>
                                        <p:cTn id="43" dur="500"/>
                                        <p:tgtEl>
                                          <p:spTgt spid="21513"/>
                                        </p:tgtEl>
                                      </p:cBhvr>
                                    </p:animEffect>
                                  </p:childTnLst>
                                </p:cTn>
                              </p:par>
                              <p:par>
                                <p:cTn id="44" presetID="22" presetClass="entr" presetSubtype="8" fill="hold" nodeType="withEffect">
                                  <p:stCondLst>
                                    <p:cond delay="0"/>
                                  </p:stCondLst>
                                  <p:childTnLst>
                                    <p:set>
                                      <p:cBhvr>
                                        <p:cTn id="45" dur="1" fill="hold">
                                          <p:stCondLst>
                                            <p:cond delay="0"/>
                                          </p:stCondLst>
                                        </p:cTn>
                                        <p:tgtEl>
                                          <p:spTgt spid="21514"/>
                                        </p:tgtEl>
                                        <p:attrNameLst>
                                          <p:attrName>style.visibility</p:attrName>
                                        </p:attrNameLst>
                                      </p:cBhvr>
                                      <p:to>
                                        <p:strVal val="visible"/>
                                      </p:to>
                                    </p:set>
                                    <p:animEffect transition="in" filter="wipe(left)">
                                      <p:cBhvr>
                                        <p:cTn id="46" dur="500"/>
                                        <p:tgtEl>
                                          <p:spTgt spid="21514"/>
                                        </p:tgtEl>
                                      </p:cBhvr>
                                    </p:animEffect>
                                  </p:childTnLst>
                                </p:cTn>
                              </p:par>
                              <p:par>
                                <p:cTn id="47" presetID="22" presetClass="entr" presetSubtype="8" fill="hold" nodeType="withEffect">
                                  <p:stCondLst>
                                    <p:cond delay="0"/>
                                  </p:stCondLst>
                                  <p:childTnLst>
                                    <p:set>
                                      <p:cBhvr>
                                        <p:cTn id="48" dur="1" fill="hold">
                                          <p:stCondLst>
                                            <p:cond delay="0"/>
                                          </p:stCondLst>
                                        </p:cTn>
                                        <p:tgtEl>
                                          <p:spTgt spid="21515"/>
                                        </p:tgtEl>
                                        <p:attrNameLst>
                                          <p:attrName>style.visibility</p:attrName>
                                        </p:attrNameLst>
                                      </p:cBhvr>
                                      <p:to>
                                        <p:strVal val="visible"/>
                                      </p:to>
                                    </p:set>
                                    <p:animEffect transition="in" filter="wipe(left)">
                                      <p:cBhvr>
                                        <p:cTn id="49" dur="500"/>
                                        <p:tgtEl>
                                          <p:spTgt spid="21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Summarizing fiscal policy</a:t>
            </a:r>
          </a:p>
        </p:txBody>
      </p:sp>
      <p:sp>
        <p:nvSpPr>
          <p:cNvPr id="3" name="Text Placeholder 2"/>
          <p:cNvSpPr>
            <a:spLocks noGrp="1"/>
          </p:cNvSpPr>
          <p:nvPr>
            <p:ph type="body" sz="quarter" idx="11"/>
          </p:nvPr>
        </p:nvSpPr>
        <p:spPr>
          <a:xfrm>
            <a:off x="152400" y="3733800"/>
            <a:ext cx="8839200" cy="2667000"/>
          </a:xfrm>
        </p:spPr>
        <p:txBody>
          <a:bodyPr/>
          <a:lstStyle/>
          <a:p>
            <a:pPr>
              <a:spcAft>
                <a:spcPts val="0"/>
              </a:spcAft>
              <a:defRPr/>
            </a:pPr>
            <a:r>
              <a:rPr lang="en-US" dirty="0"/>
              <a:t>The federal government’s actions described on the previous slides constitute a </a:t>
            </a:r>
            <a:r>
              <a:rPr lang="en-US" i="1" dirty="0"/>
              <a:t>countercyclical fiscal policy</a:t>
            </a:r>
            <a:r>
              <a:rPr lang="en-US" dirty="0"/>
              <a:t>.</a:t>
            </a:r>
          </a:p>
          <a:p>
            <a:pPr>
              <a:spcAft>
                <a:spcPts val="0"/>
              </a:spcAft>
              <a:defRPr/>
            </a:pPr>
            <a:r>
              <a:rPr lang="en-US" dirty="0"/>
              <a:t>Bear in mind that:</a:t>
            </a:r>
          </a:p>
          <a:p>
            <a:pPr marL="342900" indent="-342900">
              <a:spcAft>
                <a:spcPts val="0"/>
              </a:spcAft>
              <a:buFont typeface="Arial" pitchFamily="34" charset="0"/>
              <a:buChar char="•"/>
              <a:defRPr/>
            </a:pPr>
            <a:r>
              <a:rPr lang="en-US" dirty="0"/>
              <a:t>The effects described assume </a:t>
            </a:r>
            <a:r>
              <a:rPr lang="en-US" i="1" dirty="0"/>
              <a:t>ceteris paribus</a:t>
            </a:r>
            <a:r>
              <a:rPr lang="en-US" dirty="0"/>
              <a:t>: everything else is staying the same, including </a:t>
            </a:r>
            <a:r>
              <a:rPr lang="en-US" i="1" dirty="0"/>
              <a:t>monetary policy.</a:t>
            </a:r>
            <a:endParaRPr lang="en-US" dirty="0"/>
          </a:p>
          <a:p>
            <a:pPr marL="342900" indent="-342900">
              <a:spcAft>
                <a:spcPts val="0"/>
              </a:spcAft>
              <a:buFont typeface="Arial" pitchFamily="34" charset="0"/>
              <a:buChar char="•"/>
              <a:defRPr/>
            </a:pPr>
            <a:r>
              <a:rPr lang="en-US" dirty="0" err="1"/>
              <a:t>Contractionary</a:t>
            </a:r>
            <a:r>
              <a:rPr lang="en-US" dirty="0"/>
              <a:t> fiscal policy is not really causing prices to fall; it’s causing inflation to be lower </a:t>
            </a:r>
            <a:r>
              <a:rPr lang="en-US" i="1" dirty="0"/>
              <a:t>than it otherwise would have been</a:t>
            </a:r>
            <a:r>
              <a:rPr lang="en-US" dirty="0"/>
              <a:t>.</a:t>
            </a:r>
          </a:p>
        </p:txBody>
      </p:sp>
      <p:sp>
        <p:nvSpPr>
          <p:cNvPr id="4" name="Text Placeholder 3"/>
          <p:cNvSpPr>
            <a:spLocks noGrp="1"/>
          </p:cNvSpPr>
          <p:nvPr>
            <p:ph type="body" sz="quarter" idx="12"/>
          </p:nvPr>
        </p:nvSpPr>
        <p:spPr>
          <a:xfrm>
            <a:off x="5867400" y="3124200"/>
            <a:ext cx="2743200" cy="449263"/>
          </a:xfrm>
        </p:spPr>
        <p:txBody>
          <a:bodyPr/>
          <a:lstStyle/>
          <a:p>
            <a:r>
              <a:rPr lang="en-US" dirty="0"/>
              <a:t>Countercyclical fiscal policy</a:t>
            </a:r>
          </a:p>
        </p:txBody>
      </p:sp>
      <p:sp>
        <p:nvSpPr>
          <p:cNvPr id="5" name="Text Placeholder 4"/>
          <p:cNvSpPr>
            <a:spLocks noGrp="1"/>
          </p:cNvSpPr>
          <p:nvPr>
            <p:ph type="body" sz="quarter" idx="13"/>
          </p:nvPr>
        </p:nvSpPr>
        <p:spPr>
          <a:xfrm>
            <a:off x="4533900" y="3124200"/>
            <a:ext cx="1352550" cy="381000"/>
          </a:xfrm>
        </p:spPr>
        <p:txBody>
          <a:bodyPr/>
          <a:lstStyle/>
          <a:p>
            <a:r>
              <a:rPr lang="en-US" dirty="0"/>
              <a:t>Table 16.1</a:t>
            </a:r>
          </a:p>
        </p:txBody>
      </p:sp>
      <p:graphicFrame>
        <p:nvGraphicFramePr>
          <p:cNvPr id="6" name="Group 66"/>
          <p:cNvGraphicFramePr>
            <a:graphicFrameLocks/>
          </p:cNvGraphicFramePr>
          <p:nvPr/>
        </p:nvGraphicFramePr>
        <p:xfrm>
          <a:off x="449263" y="1265238"/>
          <a:ext cx="8244681" cy="1603058"/>
        </p:xfrm>
        <a:graphic>
          <a:graphicData uri="http://schemas.openxmlformats.org/drawingml/2006/table">
            <a:tbl>
              <a:tblPr/>
              <a:tblGrid>
                <a:gridCol w="1592042">
                  <a:extLst>
                    <a:ext uri="{9D8B030D-6E8A-4147-A177-3AD203B41FA5}">
                      <a16:colId xmlns:a16="http://schemas.microsoft.com/office/drawing/2014/main" val="20000"/>
                    </a:ext>
                  </a:extLst>
                </a:gridCol>
                <a:gridCol w="1916439">
                  <a:extLst>
                    <a:ext uri="{9D8B030D-6E8A-4147-A177-3AD203B41FA5}">
                      <a16:colId xmlns:a16="http://schemas.microsoft.com/office/drawing/2014/main" val="20001"/>
                    </a:ext>
                  </a:extLst>
                </a:gridCol>
                <a:gridCol w="2675030">
                  <a:extLst>
                    <a:ext uri="{9D8B030D-6E8A-4147-A177-3AD203B41FA5}">
                      <a16:colId xmlns:a16="http://schemas.microsoft.com/office/drawing/2014/main" val="20002"/>
                    </a:ext>
                  </a:extLst>
                </a:gridCol>
                <a:gridCol w="2061170">
                  <a:extLst>
                    <a:ext uri="{9D8B030D-6E8A-4147-A177-3AD203B41FA5}">
                      <a16:colId xmlns:a16="http://schemas.microsoft.com/office/drawing/2014/main" val="20003"/>
                    </a:ext>
                  </a:extLst>
                </a:gridCol>
              </a:tblGrid>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rPr>
                        <a:t>Problem</a:t>
                      </a:r>
                    </a:p>
                  </a:txBody>
                  <a:tcPr anchor="b" horzOverflow="overflow">
                    <a:lnL cap="flat">
                      <a:noFill/>
                    </a:lnL>
                    <a:lnR>
                      <a:noFill/>
                    </a:lnR>
                    <a:lnT w="28575" cap="flat" cmpd="sng" algn="ctr">
                      <a:noFill/>
                      <a:prstDash val="solid"/>
                      <a:round/>
                      <a:headEnd type="none" w="med" len="med"/>
                      <a:tailEnd type="none" w="med" len="med"/>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rPr>
                        <a:t>Type of Policy</a:t>
                      </a:r>
                    </a:p>
                  </a:txBody>
                  <a:tcPr anchor="b" horzOverflow="overflow">
                    <a:lnL>
                      <a:noFill/>
                    </a:lnL>
                    <a:lnR>
                      <a:noFill/>
                    </a:lnR>
                    <a:lnT w="28575" cap="flat" cmpd="sng" algn="ctr">
                      <a:noFill/>
                      <a:prstDash val="solid"/>
                      <a:round/>
                      <a:headEnd type="none" w="med" len="med"/>
                      <a:tailEnd type="none" w="med" len="med"/>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rPr>
                        <a:t>Actions by Congress </a:t>
                      </a:r>
                      <a:br>
                        <a:rPr kumimoji="0" lang="en-US" sz="1400" b="1" i="0" u="none" strike="noStrike" cap="none" normalizeH="0" baseline="0" dirty="0">
                          <a:ln>
                            <a:noFill/>
                          </a:ln>
                          <a:solidFill>
                            <a:srgbClr val="0066B3"/>
                          </a:solidFill>
                          <a:effectLst/>
                          <a:latin typeface="Arial" charset="0"/>
                        </a:rPr>
                      </a:br>
                      <a:r>
                        <a:rPr kumimoji="0" lang="en-US" sz="1400" b="1" i="0" u="none" strike="noStrike" cap="none" normalizeH="0" baseline="0" dirty="0">
                          <a:ln>
                            <a:noFill/>
                          </a:ln>
                          <a:solidFill>
                            <a:srgbClr val="0066B3"/>
                          </a:solidFill>
                          <a:effectLst/>
                          <a:latin typeface="Arial" charset="0"/>
                        </a:rPr>
                        <a:t>and the President</a:t>
                      </a:r>
                    </a:p>
                  </a:txBody>
                  <a:tcPr anchor="b" horzOverflow="overflow">
                    <a:lnL>
                      <a:noFill/>
                    </a:lnL>
                    <a:lnR>
                      <a:noFill/>
                    </a:lnR>
                    <a:lnT w="28575" cap="flat" cmpd="sng" algn="ctr">
                      <a:noFill/>
                      <a:prstDash val="solid"/>
                      <a:round/>
                      <a:headEnd type="none" w="med" len="med"/>
                      <a:tailEnd type="none" w="med" len="med"/>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rPr>
                        <a:t>Result</a:t>
                      </a:r>
                    </a:p>
                  </a:txBody>
                  <a:tcPr anchor="b" horzOverflow="overflow">
                    <a:lnL>
                      <a:noFill/>
                    </a:lnL>
                    <a:lnR cap="flat">
                      <a:noFill/>
                    </a:lnR>
                    <a:lnT w="28575" cap="flat" cmpd="sng" algn="ctr">
                      <a:noFill/>
                      <a:prstDash val="solid"/>
                      <a:round/>
                      <a:headEnd type="none" w="med" len="med"/>
                      <a:tailEnd type="none" w="med" len="med"/>
                    </a:lnT>
                    <a:lnB w="38100" cap="flat" cmpd="sng" algn="ctr">
                      <a:solidFill>
                        <a:srgbClr val="95B6D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Recession</a:t>
                      </a:r>
                    </a:p>
                  </a:txBody>
                  <a:tcPr horzOverflow="overflow">
                    <a:lnL cap="flat">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Expansionary </a:t>
                      </a:r>
                    </a:p>
                  </a:txBody>
                  <a:tcPr horzOverflow="overflow">
                    <a:lnL>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Increase government </a:t>
                      </a:r>
                      <a:br>
                        <a:rPr kumimoji="0" lang="en-US" sz="1400" b="0" i="0" u="none" strike="noStrike" cap="none" normalizeH="0" baseline="0" dirty="0">
                          <a:ln>
                            <a:noFill/>
                          </a:ln>
                          <a:solidFill>
                            <a:schemeClr val="tx1"/>
                          </a:solidFill>
                          <a:effectLst/>
                          <a:latin typeface="Arial" charset="0"/>
                        </a:rPr>
                      </a:br>
                      <a:r>
                        <a:rPr kumimoji="0" lang="en-US" sz="1400" b="0" i="0" u="none" strike="noStrike" cap="none" normalizeH="0" baseline="0" dirty="0">
                          <a:ln>
                            <a:noFill/>
                          </a:ln>
                          <a:solidFill>
                            <a:schemeClr val="tx1"/>
                          </a:solidFill>
                          <a:effectLst/>
                          <a:latin typeface="Arial" charset="0"/>
                        </a:rPr>
                        <a:t>spending or cut taxes</a:t>
                      </a:r>
                    </a:p>
                  </a:txBody>
                  <a:tcPr horzOverflow="overflow">
                    <a:lnL>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Real GDP and the price level rise.</a:t>
                      </a:r>
                    </a:p>
                  </a:txBody>
                  <a:tcPr marR="0" horzOverflow="overflow">
                    <a:lnL>
                      <a:noFill/>
                    </a:lnL>
                    <a:lnR cap="flat">
                      <a:noFill/>
                    </a:lnR>
                    <a:lnT w="38100" cap="flat" cmpd="sng" algn="ctr">
                      <a:solidFill>
                        <a:srgbClr val="95B6DF"/>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3907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Rising inflation </a:t>
                      </a:r>
                    </a:p>
                  </a:txBody>
                  <a:tcPr marR="0" horzOverflow="overflow">
                    <a:lnL cap="flat">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Contractionary</a:t>
                      </a:r>
                    </a:p>
                  </a:txBody>
                  <a:tcPr marR="0" horzOverflow="overflow">
                    <a:lnL>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Decrease government </a:t>
                      </a:r>
                      <a:br>
                        <a:rPr kumimoji="0" lang="en-US" sz="1400" b="0" i="0" u="none" strike="noStrike" cap="none" normalizeH="0" baseline="0" dirty="0">
                          <a:ln>
                            <a:noFill/>
                          </a:ln>
                          <a:solidFill>
                            <a:schemeClr val="tx1"/>
                          </a:solidFill>
                          <a:effectLst/>
                          <a:latin typeface="Arial" charset="0"/>
                        </a:rPr>
                      </a:br>
                      <a:r>
                        <a:rPr kumimoji="0" lang="en-US" sz="1400" b="0" i="0" u="none" strike="noStrike" cap="none" normalizeH="0" baseline="0" dirty="0">
                          <a:ln>
                            <a:noFill/>
                          </a:ln>
                          <a:solidFill>
                            <a:schemeClr val="tx1"/>
                          </a:solidFill>
                          <a:effectLst/>
                          <a:latin typeface="Arial" charset="0"/>
                        </a:rPr>
                        <a:t>spending or raise taxes</a:t>
                      </a:r>
                    </a:p>
                  </a:txBody>
                  <a:tcPr marR="0" horzOverflow="overflow">
                    <a:lnL>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Real GDP and the price level fall.</a:t>
                      </a:r>
                    </a:p>
                  </a:txBody>
                  <a:tcPr marR="0" horzOverflow="overflow">
                    <a:lnL>
                      <a:noFill/>
                    </a:lnL>
                    <a:lnR cap="flat">
                      <a:noFill/>
                    </a:lnR>
                    <a:lnT>
                      <a:noFill/>
                    </a:lnT>
                    <a:lnB w="38100" cap="flat" cmpd="sng" algn="ctr">
                      <a:solidFill>
                        <a:srgbClr val="95B6D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130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500"/>
                                        <p:tgtEl>
                                          <p:spTgt spid="3">
                                            <p:txEl>
                                              <p:pRg st="2" end="2"/>
                                            </p:txEl>
                                          </p:spTgt>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left)">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66B3"/>
                </a:solidFill>
              </a:rPr>
              <a:t>Fiscal Policy in the Dynamic Aggregate Demand and Aggregate Supply Model</a:t>
            </a:r>
          </a:p>
        </p:txBody>
      </p:sp>
      <p:sp>
        <p:nvSpPr>
          <p:cNvPr id="3" name="Content Placeholder 2"/>
          <p:cNvSpPr>
            <a:spLocks noGrp="1"/>
          </p:cNvSpPr>
          <p:nvPr>
            <p:ph sz="quarter" idx="10"/>
          </p:nvPr>
        </p:nvSpPr>
        <p:spPr/>
        <p:txBody>
          <a:bodyPr/>
          <a:lstStyle/>
          <a:p>
            <a:r>
              <a:rPr lang="en-US" dirty="0"/>
              <a:t>16.3</a:t>
            </a:r>
          </a:p>
        </p:txBody>
      </p:sp>
      <p:sp>
        <p:nvSpPr>
          <p:cNvPr id="4" name="Text Placeholder 3"/>
          <p:cNvSpPr>
            <a:spLocks noGrp="1"/>
          </p:cNvSpPr>
          <p:nvPr>
            <p:ph type="body" sz="quarter" idx="11"/>
          </p:nvPr>
        </p:nvSpPr>
        <p:spPr/>
        <p:txBody>
          <a:bodyPr/>
          <a:lstStyle/>
          <a:p>
            <a:r>
              <a:rPr lang="en-US" dirty="0"/>
              <a:t>Use the dynamic aggregate demand and aggregate supply model to analyze fiscal policy.</a:t>
            </a:r>
          </a:p>
        </p:txBody>
      </p:sp>
    </p:spTree>
    <p:extLst>
      <p:ext uri="{BB962C8B-B14F-4D97-AF65-F5344CB8AC3E}">
        <p14:creationId xmlns:p14="http://schemas.microsoft.com/office/powerpoint/2010/main" val="2746997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Static vs. dynamic model</a:t>
            </a:r>
          </a:p>
        </p:txBody>
      </p:sp>
      <p:sp>
        <p:nvSpPr>
          <p:cNvPr id="3" name="Text Placeholder 2"/>
          <p:cNvSpPr>
            <a:spLocks noGrp="1"/>
          </p:cNvSpPr>
          <p:nvPr>
            <p:ph type="body" sz="quarter" idx="11"/>
          </p:nvPr>
        </p:nvSpPr>
        <p:spPr/>
        <p:txBody>
          <a:bodyPr/>
          <a:lstStyle/>
          <a:p>
            <a:pPr>
              <a:spcBef>
                <a:spcPts val="0"/>
              </a:spcBef>
              <a:spcAft>
                <a:spcPts val="1200"/>
              </a:spcAft>
              <a:defRPr/>
            </a:pPr>
            <a:r>
              <a:rPr lang="en-US" dirty="0"/>
              <a:t>Our model of fiscal policy so far is </a:t>
            </a:r>
            <a:r>
              <a:rPr lang="en-US" i="1" dirty="0"/>
              <a:t>static</a:t>
            </a:r>
            <a:r>
              <a:rPr lang="en-US" dirty="0"/>
              <a:t>: it assumes long-run potential GDP does not change, and that the price level is constant.</a:t>
            </a:r>
          </a:p>
          <a:p>
            <a:pPr>
              <a:spcBef>
                <a:spcPts val="0"/>
              </a:spcBef>
              <a:spcAft>
                <a:spcPts val="1200"/>
              </a:spcAft>
              <a:defRPr/>
            </a:pPr>
            <a:endParaRPr lang="en-US" dirty="0"/>
          </a:p>
          <a:p>
            <a:pPr>
              <a:spcBef>
                <a:spcPts val="0"/>
              </a:spcBef>
              <a:spcAft>
                <a:spcPts val="1200"/>
              </a:spcAft>
              <a:defRPr/>
            </a:pPr>
            <a:r>
              <a:rPr lang="en-US" dirty="0"/>
              <a:t>While the </a:t>
            </a:r>
            <a:r>
              <a:rPr lang="en-US" i="1" dirty="0"/>
              <a:t>lessons</a:t>
            </a:r>
            <a:r>
              <a:rPr lang="en-US" dirty="0"/>
              <a:t> from this model are still appropriate—Congress and the president can use fiscal policy to affect real GDP and the price level—our understanding of fiscal policy can be improved by seeing it in the </a:t>
            </a:r>
            <a:r>
              <a:rPr lang="en-US" i="1" dirty="0"/>
              <a:t>dynamic aggregate demand and aggregate supply model</a:t>
            </a:r>
            <a:r>
              <a:rPr lang="en-US" dirty="0"/>
              <a:t>.</a:t>
            </a:r>
          </a:p>
        </p:txBody>
      </p:sp>
    </p:spTree>
    <p:extLst>
      <p:ext uri="{BB962C8B-B14F-4D97-AF65-F5344CB8AC3E}">
        <p14:creationId xmlns:p14="http://schemas.microsoft.com/office/powerpoint/2010/main" val="2123373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Expansionary fiscal policy in the dynamic AD-AS model</a:t>
            </a:r>
          </a:p>
        </p:txBody>
      </p:sp>
      <p:sp>
        <p:nvSpPr>
          <p:cNvPr id="3" name="Text Placeholder 2"/>
          <p:cNvSpPr>
            <a:spLocks noGrp="1"/>
          </p:cNvSpPr>
          <p:nvPr>
            <p:ph type="body" sz="quarter" idx="11"/>
          </p:nvPr>
        </p:nvSpPr>
        <p:spPr>
          <a:xfrm>
            <a:off x="152400" y="838200"/>
            <a:ext cx="3733800" cy="5638800"/>
          </a:xfrm>
        </p:spPr>
        <p:txBody>
          <a:bodyPr/>
          <a:lstStyle/>
          <a:p>
            <a:pPr>
              <a:spcAft>
                <a:spcPts val="0"/>
              </a:spcAft>
              <a:defRPr/>
            </a:pPr>
            <a:r>
              <a:rPr lang="en-US" dirty="0"/>
              <a:t>Initially, the economy is in long-run equilibrium.</a:t>
            </a:r>
          </a:p>
          <a:p>
            <a:pPr marL="342900" indent="-342900">
              <a:spcAft>
                <a:spcPts val="0"/>
              </a:spcAft>
              <a:buFont typeface="Arial" panose="020B0604020202020204" pitchFamily="34" charset="0"/>
              <a:buChar char="•"/>
              <a:defRPr/>
            </a:pPr>
            <a:r>
              <a:rPr lang="en-US" dirty="0"/>
              <a:t>The federal government projects that aggregate demand will not rise by enough to maintain full employment.</a:t>
            </a:r>
          </a:p>
          <a:p>
            <a:pPr marL="342900" indent="-342900">
              <a:spcAft>
                <a:spcPts val="0"/>
              </a:spcAft>
              <a:buFont typeface="Arial" panose="020B0604020202020204" pitchFamily="34" charset="0"/>
              <a:buChar char="•"/>
              <a:defRPr/>
            </a:pPr>
            <a:r>
              <a:rPr lang="en-US" dirty="0"/>
              <a:t>It enacts an expansionary fiscal policy to increase aggregate demand, hopefully to the full employment level.</a:t>
            </a:r>
          </a:p>
          <a:p>
            <a:pPr>
              <a:spcAft>
                <a:spcPts val="0"/>
              </a:spcAft>
              <a:defRPr/>
            </a:pPr>
            <a:r>
              <a:rPr lang="en-US" i="1" dirty="0"/>
              <a:t>The price level is higher than it would have been without the expansionary fiscal policy.</a:t>
            </a:r>
            <a:endParaRPr lang="en-US" dirty="0"/>
          </a:p>
        </p:txBody>
      </p:sp>
      <p:sp>
        <p:nvSpPr>
          <p:cNvPr id="4" name="Text Placeholder 3"/>
          <p:cNvSpPr>
            <a:spLocks noGrp="1"/>
          </p:cNvSpPr>
          <p:nvPr>
            <p:ph type="body" sz="quarter" idx="12"/>
          </p:nvPr>
        </p:nvSpPr>
        <p:spPr>
          <a:xfrm>
            <a:off x="5867400" y="5562600"/>
            <a:ext cx="2743200" cy="449263"/>
          </a:xfrm>
        </p:spPr>
        <p:txBody>
          <a:bodyPr/>
          <a:lstStyle/>
          <a:p>
            <a:r>
              <a:rPr lang="en-US" dirty="0"/>
              <a:t>An expansionary fiscal policy in the dynamic model</a:t>
            </a:r>
          </a:p>
        </p:txBody>
      </p:sp>
      <p:sp>
        <p:nvSpPr>
          <p:cNvPr id="5" name="Text Placeholder 4"/>
          <p:cNvSpPr>
            <a:spLocks noGrp="1"/>
          </p:cNvSpPr>
          <p:nvPr>
            <p:ph type="body" sz="quarter" idx="13"/>
          </p:nvPr>
        </p:nvSpPr>
        <p:spPr/>
        <p:txBody>
          <a:bodyPr/>
          <a:lstStyle/>
          <a:p>
            <a:r>
              <a:rPr lang="en-US" dirty="0"/>
              <a:t>Figure 16.6</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1846764"/>
            <a:ext cx="5638800" cy="371583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9000" y="1846764"/>
            <a:ext cx="5638800" cy="3715835"/>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000" y="1846764"/>
            <a:ext cx="5638800" cy="3715835"/>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29000" y="1846764"/>
            <a:ext cx="5638800" cy="3715835"/>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29000" y="1846764"/>
            <a:ext cx="5638800" cy="3715835"/>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29000" y="1846764"/>
            <a:ext cx="5638800" cy="3715835"/>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29000" y="1846764"/>
            <a:ext cx="5638800" cy="3715835"/>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29000" y="1846764"/>
            <a:ext cx="5638800" cy="3715835"/>
          </a:xfrm>
          <a:prstGeom prst="rect">
            <a:avLst/>
          </a:prstGeom>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429000" y="1846764"/>
            <a:ext cx="5638800" cy="3715835"/>
          </a:xfrm>
          <a:prstGeom prst="rect">
            <a:avLst/>
          </a:prstGeom>
        </p:spPr>
      </p:pic>
      <p:pic>
        <p:nvPicPr>
          <p:cNvPr id="15" name="Picture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429000" y="1846764"/>
            <a:ext cx="5638800" cy="3715835"/>
          </a:xfrm>
          <a:prstGeom prst="rect">
            <a:avLst/>
          </a:prstGeom>
        </p:spPr>
      </p:pic>
      <p:pic>
        <p:nvPicPr>
          <p:cNvPr id="16" name="Picture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429000" y="1846764"/>
            <a:ext cx="5638800" cy="3715835"/>
          </a:xfrm>
          <a:prstGeom prst="rect">
            <a:avLst/>
          </a:prstGeom>
        </p:spPr>
      </p:pic>
      <p:pic>
        <p:nvPicPr>
          <p:cNvPr id="17" name="Picture 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429000" y="1846764"/>
            <a:ext cx="5638800" cy="3715835"/>
          </a:xfrm>
          <a:prstGeom prst="rect">
            <a:avLst/>
          </a:prstGeom>
        </p:spPr>
      </p:pic>
      <p:pic>
        <p:nvPicPr>
          <p:cNvPr id="18" name="Picture 1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429000" y="1846764"/>
            <a:ext cx="5638800" cy="3715835"/>
          </a:xfrm>
          <a:prstGeom prst="rect">
            <a:avLst/>
          </a:prstGeom>
        </p:spPr>
      </p:pic>
      <p:pic>
        <p:nvPicPr>
          <p:cNvPr id="19" name="Picture 1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429000" y="1846764"/>
            <a:ext cx="5638800" cy="3715835"/>
          </a:xfrm>
          <a:prstGeom prst="rect">
            <a:avLst/>
          </a:prstGeom>
        </p:spPr>
      </p:pic>
      <p:pic>
        <p:nvPicPr>
          <p:cNvPr id="20" name="Picture 1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429000" y="1846764"/>
            <a:ext cx="5638800" cy="3715835"/>
          </a:xfrm>
          <a:prstGeom prst="rect">
            <a:avLst/>
          </a:prstGeom>
        </p:spPr>
      </p:pic>
      <p:pic>
        <p:nvPicPr>
          <p:cNvPr id="21" name="Picture 2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429000" y="1846764"/>
            <a:ext cx="5638800" cy="3715835"/>
          </a:xfrm>
          <a:prstGeom prst="rect">
            <a:avLst/>
          </a:prstGeom>
        </p:spPr>
      </p:pic>
    </p:spTree>
    <p:extLst>
      <p:ext uri="{BB962C8B-B14F-4D97-AF65-F5344CB8AC3E}">
        <p14:creationId xmlns:p14="http://schemas.microsoft.com/office/powerpoint/2010/main" val="381925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750"/>
                                        <p:tgtEl>
                                          <p:spTgt spid="6"/>
                                        </p:tgtEl>
                                      </p:cBhvr>
                                    </p:animEffect>
                                  </p:childTnLst>
                                </p:cTn>
                              </p:par>
                              <p:par>
                                <p:cTn id="12" presetID="22" presetClass="entr" presetSubtype="4"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750"/>
                                        <p:tgtEl>
                                          <p:spTgt spid="7"/>
                                        </p:tgtEl>
                                      </p:cBhvr>
                                    </p:animEffect>
                                  </p:childTnLst>
                                </p:cTn>
                              </p:par>
                              <p:par>
                                <p:cTn id="15" presetID="22" presetClass="entr" presetSubtype="8"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750"/>
                                        <p:tgtEl>
                                          <p:spTgt spid="8"/>
                                        </p:tgtEl>
                                      </p:cBhvr>
                                    </p:animEffect>
                                  </p:childTnLst>
                                </p:cTn>
                              </p:par>
                              <p:par>
                                <p:cTn id="18" presetID="22" presetClass="entr" presetSubtype="8"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750"/>
                                        <p:tgtEl>
                                          <p:spTgt spid="9"/>
                                        </p:tgtEl>
                                      </p:cBhvr>
                                    </p:animEffect>
                                  </p:childTnLst>
                                </p:cTn>
                              </p:par>
                              <p:par>
                                <p:cTn id="21" presetID="22" presetClass="entr" presetSubtype="8"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75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wipe(left)">
                                      <p:cBhvr>
                                        <p:cTn id="28" dur="500"/>
                                        <p:tgtEl>
                                          <p:spTgt spid="3">
                                            <p:txEl>
                                              <p:pRg st="1" end="1"/>
                                            </p:txEl>
                                          </p:spTgt>
                                        </p:tgtEl>
                                      </p:cBhvr>
                                    </p:animEffect>
                                  </p:childTnLst>
                                </p:cTn>
                              </p:par>
                            </p:childTnLst>
                          </p:cTn>
                        </p:par>
                        <p:par>
                          <p:cTn id="29" fill="hold">
                            <p:stCondLst>
                              <p:cond delay="500"/>
                            </p:stCondLst>
                            <p:childTnLst>
                              <p:par>
                                <p:cTn id="30" presetID="22" presetClass="entr" presetSubtype="4"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750"/>
                                        <p:tgtEl>
                                          <p:spTgt spid="17"/>
                                        </p:tgtEl>
                                      </p:cBhvr>
                                    </p:animEffect>
                                  </p:childTnLst>
                                </p:cTn>
                              </p:par>
                              <p:par>
                                <p:cTn id="33" presetID="22" presetClass="entr" presetSubtype="8"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750"/>
                                        <p:tgtEl>
                                          <p:spTgt spid="16"/>
                                        </p:tgtEl>
                                      </p:cBhvr>
                                    </p:animEffect>
                                  </p:childTnLst>
                                </p:cTn>
                              </p:par>
                            </p:childTnLst>
                          </p:cTn>
                        </p:par>
                        <p:par>
                          <p:cTn id="36" fill="hold">
                            <p:stCondLst>
                              <p:cond delay="1250"/>
                            </p:stCondLst>
                            <p:childTnLst>
                              <p:par>
                                <p:cTn id="37" presetID="2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750"/>
                                        <p:tgtEl>
                                          <p:spTgt spid="12"/>
                                        </p:tgtEl>
                                      </p:cBhvr>
                                    </p:animEffect>
                                  </p:childTnLst>
                                </p:cTn>
                              </p:par>
                              <p:par>
                                <p:cTn id="40" presetID="22" presetClass="entr" presetSubtype="8"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650"/>
                                        <p:tgtEl>
                                          <p:spTgt spid="11"/>
                                        </p:tgtEl>
                                      </p:cBhvr>
                                    </p:animEffect>
                                  </p:childTnLst>
                                </p:cTn>
                              </p:par>
                            </p:childTnLst>
                          </p:cTn>
                        </p:par>
                        <p:par>
                          <p:cTn id="43" fill="hold">
                            <p:stCondLst>
                              <p:cond delay="2000"/>
                            </p:stCondLst>
                            <p:childTnLst>
                              <p:par>
                                <p:cTn id="44" presetID="22" presetClass="entr" presetSubtype="8"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left)">
                                      <p:cBhvr>
                                        <p:cTn id="46" dur="750"/>
                                        <p:tgtEl>
                                          <p:spTgt spid="14"/>
                                        </p:tgtEl>
                                      </p:cBhvr>
                                    </p:animEffect>
                                  </p:childTnLst>
                                </p:cTn>
                              </p:par>
                              <p:par>
                                <p:cTn id="47" presetID="22" presetClass="entr" presetSubtype="8"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750"/>
                                        <p:tgtEl>
                                          <p:spTgt spid="13"/>
                                        </p:tgtEl>
                                      </p:cBhvr>
                                    </p:animEffect>
                                  </p:childTnLst>
                                </p:cTn>
                              </p:par>
                            </p:childTnLst>
                          </p:cTn>
                        </p:par>
                        <p:par>
                          <p:cTn id="50" fill="hold">
                            <p:stCondLst>
                              <p:cond delay="2750"/>
                            </p:stCondLst>
                            <p:childTnLst>
                              <p:par>
                                <p:cTn id="51" presetID="22" presetClass="entr" presetSubtype="8" fill="hold"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left)">
                                      <p:cBhvr>
                                        <p:cTn id="53" dur="75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3">
                                            <p:txEl>
                                              <p:pRg st="2" end="2"/>
                                            </p:txEl>
                                          </p:spTgt>
                                        </p:tgtEl>
                                        <p:attrNameLst>
                                          <p:attrName>style.visibility</p:attrName>
                                        </p:attrNameLst>
                                      </p:cBhvr>
                                      <p:to>
                                        <p:strVal val="visible"/>
                                      </p:to>
                                    </p:set>
                                    <p:animEffect transition="in" filter="wipe(left)">
                                      <p:cBhvr>
                                        <p:cTn id="58" dur="500"/>
                                        <p:tgtEl>
                                          <p:spTgt spid="3">
                                            <p:txEl>
                                              <p:pRg st="2" end="2"/>
                                            </p:txEl>
                                          </p:spTgt>
                                        </p:tgtEl>
                                      </p:cBhvr>
                                    </p:animEffect>
                                  </p:childTnLst>
                                </p:cTn>
                              </p:par>
                            </p:childTnLst>
                          </p:cTn>
                        </p:par>
                        <p:par>
                          <p:cTn id="59" fill="hold">
                            <p:stCondLst>
                              <p:cond delay="500"/>
                            </p:stCondLst>
                            <p:childTnLst>
                              <p:par>
                                <p:cTn id="60" presetID="22" presetClass="entr" presetSubtype="8" fill="hold"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750"/>
                                        <p:tgtEl>
                                          <p:spTgt spid="20"/>
                                        </p:tgtEl>
                                      </p:cBhvr>
                                    </p:animEffect>
                                  </p:childTnLst>
                                </p:cTn>
                              </p:par>
                              <p:par>
                                <p:cTn id="63" presetID="22" presetClass="entr" presetSubtype="8" fill="hold"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left)">
                                      <p:cBhvr>
                                        <p:cTn id="65" dur="750"/>
                                        <p:tgtEl>
                                          <p:spTgt spid="18"/>
                                        </p:tgtEl>
                                      </p:cBhvr>
                                    </p:animEffect>
                                  </p:childTnLst>
                                </p:cTn>
                              </p:par>
                              <p:par>
                                <p:cTn id="66" presetID="22" presetClass="entr" presetSubtype="2" fill="hold" nodeType="with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wipe(right)">
                                      <p:cBhvr>
                                        <p:cTn id="68" dur="750"/>
                                        <p:tgtEl>
                                          <p:spTgt spid="19"/>
                                        </p:tgtEl>
                                      </p:cBhvr>
                                    </p:animEffect>
                                  </p:childTnLst>
                                </p:cTn>
                              </p:par>
                            </p:childTnLst>
                          </p:cTn>
                        </p:par>
                        <p:par>
                          <p:cTn id="69" fill="hold">
                            <p:stCondLst>
                              <p:cond delay="1250"/>
                            </p:stCondLst>
                            <p:childTnLst>
                              <p:par>
                                <p:cTn id="70" presetID="22" presetClass="entr" presetSubtype="8" fill="hold" nodeType="after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wipe(left)">
                                      <p:cBhvr>
                                        <p:cTn id="72" dur="750"/>
                                        <p:tgtEl>
                                          <p:spTgt spid="21"/>
                                        </p:tgtEl>
                                      </p:cBhvr>
                                    </p:animEffect>
                                  </p:childTnLst>
                                </p:cTn>
                              </p:par>
                            </p:childTnLst>
                          </p:cTn>
                        </p:par>
                        <p:par>
                          <p:cTn id="73" fill="hold">
                            <p:stCondLst>
                              <p:cond delay="2000"/>
                            </p:stCondLst>
                            <p:childTnLst>
                              <p:par>
                                <p:cTn id="74" presetID="22" presetClass="entr" presetSubtype="8" fill="hold" nodeType="afterEffect">
                                  <p:stCondLst>
                                    <p:cond delay="0"/>
                                  </p:stCondLst>
                                  <p:childTnLst>
                                    <p:set>
                                      <p:cBhvr>
                                        <p:cTn id="75" dur="1" fill="hold">
                                          <p:stCondLst>
                                            <p:cond delay="0"/>
                                          </p:stCondLst>
                                        </p:cTn>
                                        <p:tgtEl>
                                          <p:spTgt spid="3">
                                            <p:txEl>
                                              <p:pRg st="3" end="3"/>
                                            </p:txEl>
                                          </p:spTgt>
                                        </p:tgtEl>
                                        <p:attrNameLst>
                                          <p:attrName>style.visibility</p:attrName>
                                        </p:attrNameLst>
                                      </p:cBhvr>
                                      <p:to>
                                        <p:strVal val="visible"/>
                                      </p:to>
                                    </p:set>
                                    <p:animEffect transition="in" filter="wipe(left)">
                                      <p:cBhvr>
                                        <p:cTn id="7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err="1"/>
              <a:t>Contractionary</a:t>
            </a:r>
            <a:r>
              <a:rPr lang="en-US" sz="2800" dirty="0"/>
              <a:t> fiscal policy in the dynamic AD-AS model</a:t>
            </a:r>
          </a:p>
        </p:txBody>
      </p:sp>
      <p:sp>
        <p:nvSpPr>
          <p:cNvPr id="3" name="Text Placeholder 2"/>
          <p:cNvSpPr>
            <a:spLocks noGrp="1"/>
          </p:cNvSpPr>
          <p:nvPr>
            <p:ph type="body" sz="quarter" idx="11"/>
          </p:nvPr>
        </p:nvSpPr>
        <p:spPr>
          <a:xfrm>
            <a:off x="152400" y="838200"/>
            <a:ext cx="3733800" cy="5638800"/>
          </a:xfrm>
        </p:spPr>
        <p:txBody>
          <a:bodyPr/>
          <a:lstStyle/>
          <a:p>
            <a:pPr>
              <a:spcBef>
                <a:spcPts val="0"/>
              </a:spcBef>
              <a:spcAft>
                <a:spcPts val="1200"/>
              </a:spcAft>
              <a:defRPr/>
            </a:pPr>
            <a:r>
              <a:rPr lang="en-US" dirty="0"/>
              <a:t>The economy starts once more in long-run equilibrium.</a:t>
            </a:r>
          </a:p>
          <a:p>
            <a:pPr marL="342900" indent="-342900">
              <a:spcBef>
                <a:spcPts val="0"/>
              </a:spcBef>
              <a:spcAft>
                <a:spcPts val="1200"/>
              </a:spcAft>
              <a:buFont typeface="Arial" panose="020B0604020202020204" pitchFamily="34" charset="0"/>
              <a:buChar char="•"/>
              <a:defRPr/>
            </a:pPr>
            <a:r>
              <a:rPr lang="en-US" dirty="0"/>
              <a:t>The federal government projects that aggregate demand will rise so</a:t>
            </a:r>
            <a:br>
              <a:rPr lang="en-US" dirty="0"/>
            </a:br>
            <a:r>
              <a:rPr lang="en-US" dirty="0"/>
              <a:t>much that employment</a:t>
            </a:r>
            <a:br>
              <a:rPr lang="en-US" dirty="0"/>
            </a:br>
            <a:r>
              <a:rPr lang="en-US" dirty="0"/>
              <a:t>is beyond the full-employment level, causing high inflation.</a:t>
            </a:r>
          </a:p>
          <a:p>
            <a:pPr marL="342900" indent="-342900">
              <a:spcBef>
                <a:spcPts val="0"/>
              </a:spcBef>
              <a:spcAft>
                <a:spcPts val="1200"/>
              </a:spcAft>
              <a:buFont typeface="Arial" panose="020B0604020202020204" pitchFamily="34" charset="0"/>
              <a:buChar char="•"/>
              <a:defRPr/>
            </a:pPr>
            <a:r>
              <a:rPr lang="en-US" dirty="0"/>
              <a:t>It enacts a </a:t>
            </a:r>
            <a:r>
              <a:rPr lang="en-US" dirty="0" err="1"/>
              <a:t>contractionary</a:t>
            </a:r>
            <a:r>
              <a:rPr lang="en-US" dirty="0"/>
              <a:t> fiscal policy to decrease aggregate demand, again ideally to the full employment level.</a:t>
            </a:r>
          </a:p>
        </p:txBody>
      </p:sp>
      <p:sp>
        <p:nvSpPr>
          <p:cNvPr id="4" name="Text Placeholder 3"/>
          <p:cNvSpPr>
            <a:spLocks noGrp="1"/>
          </p:cNvSpPr>
          <p:nvPr>
            <p:ph type="body" sz="quarter" idx="12"/>
          </p:nvPr>
        </p:nvSpPr>
        <p:spPr>
          <a:xfrm>
            <a:off x="5867400" y="5562600"/>
            <a:ext cx="2743200" cy="449263"/>
          </a:xfrm>
        </p:spPr>
        <p:txBody>
          <a:bodyPr/>
          <a:lstStyle/>
          <a:p>
            <a:r>
              <a:rPr lang="en-US" dirty="0"/>
              <a:t>A </a:t>
            </a:r>
            <a:r>
              <a:rPr lang="en-US" dirty="0" err="1"/>
              <a:t>contractionary</a:t>
            </a:r>
            <a:r>
              <a:rPr lang="en-US" dirty="0"/>
              <a:t> fiscal policy in the dynamic model</a:t>
            </a:r>
          </a:p>
        </p:txBody>
      </p:sp>
      <p:sp>
        <p:nvSpPr>
          <p:cNvPr id="5" name="Text Placeholder 4"/>
          <p:cNvSpPr>
            <a:spLocks noGrp="1"/>
          </p:cNvSpPr>
          <p:nvPr>
            <p:ph type="body" sz="quarter" idx="13"/>
          </p:nvPr>
        </p:nvSpPr>
        <p:spPr/>
        <p:txBody>
          <a:bodyPr/>
          <a:lstStyle/>
          <a:p>
            <a:r>
              <a:rPr lang="en-US" dirty="0"/>
              <a:t>Figure 16.7</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5295" y="1600200"/>
            <a:ext cx="5517081" cy="38862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75295" y="1600200"/>
            <a:ext cx="5517081" cy="38862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75295" y="1600200"/>
            <a:ext cx="5517081" cy="38862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75295" y="1600200"/>
            <a:ext cx="5517081" cy="388620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75295" y="1600200"/>
            <a:ext cx="5517081" cy="3886200"/>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75295" y="1600200"/>
            <a:ext cx="5517081" cy="3886200"/>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75295" y="1600200"/>
            <a:ext cx="5517081" cy="3886200"/>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75295" y="1600200"/>
            <a:ext cx="5517081" cy="3886200"/>
          </a:xfrm>
          <a:prstGeom prst="rect">
            <a:avLst/>
          </a:prstGeom>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75295" y="1600200"/>
            <a:ext cx="5517081" cy="3886200"/>
          </a:xfrm>
          <a:prstGeom prst="rect">
            <a:avLst/>
          </a:prstGeom>
        </p:spPr>
      </p:pic>
      <p:pic>
        <p:nvPicPr>
          <p:cNvPr id="15" name="Picture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75295" y="1600200"/>
            <a:ext cx="5517081" cy="3886200"/>
          </a:xfrm>
          <a:prstGeom prst="rect">
            <a:avLst/>
          </a:prstGeom>
        </p:spPr>
      </p:pic>
      <p:pic>
        <p:nvPicPr>
          <p:cNvPr id="16" name="Picture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575295" y="1600200"/>
            <a:ext cx="5517081" cy="3886200"/>
          </a:xfrm>
          <a:prstGeom prst="rect">
            <a:avLst/>
          </a:prstGeom>
        </p:spPr>
      </p:pic>
      <p:pic>
        <p:nvPicPr>
          <p:cNvPr id="17" name="Picture 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575295" y="1600200"/>
            <a:ext cx="5517081" cy="3886200"/>
          </a:xfrm>
          <a:prstGeom prst="rect">
            <a:avLst/>
          </a:prstGeom>
        </p:spPr>
      </p:pic>
      <p:pic>
        <p:nvPicPr>
          <p:cNvPr id="18" name="Picture 1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575295" y="1600200"/>
            <a:ext cx="5517081" cy="3886200"/>
          </a:xfrm>
          <a:prstGeom prst="rect">
            <a:avLst/>
          </a:prstGeom>
        </p:spPr>
      </p:pic>
      <p:pic>
        <p:nvPicPr>
          <p:cNvPr id="19" name="Picture 1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575295" y="1600200"/>
            <a:ext cx="5517081" cy="3886200"/>
          </a:xfrm>
          <a:prstGeom prst="rect">
            <a:avLst/>
          </a:prstGeom>
        </p:spPr>
      </p:pic>
      <p:pic>
        <p:nvPicPr>
          <p:cNvPr id="20" name="Picture 1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575295" y="1600200"/>
            <a:ext cx="5517081" cy="3886200"/>
          </a:xfrm>
          <a:prstGeom prst="rect">
            <a:avLst/>
          </a:prstGeom>
        </p:spPr>
      </p:pic>
      <p:pic>
        <p:nvPicPr>
          <p:cNvPr id="21" name="Picture 2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575295" y="1600200"/>
            <a:ext cx="5517081" cy="3886200"/>
          </a:xfrm>
          <a:prstGeom prst="rect">
            <a:avLst/>
          </a:prstGeom>
        </p:spPr>
      </p:pic>
    </p:spTree>
    <p:extLst>
      <p:ext uri="{BB962C8B-B14F-4D97-AF65-F5344CB8AC3E}">
        <p14:creationId xmlns:p14="http://schemas.microsoft.com/office/powerpoint/2010/main" val="200733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750"/>
                                        <p:tgtEl>
                                          <p:spTgt spid="6"/>
                                        </p:tgtEl>
                                      </p:cBhvr>
                                    </p:animEffect>
                                  </p:childTnLst>
                                </p:cTn>
                              </p:par>
                              <p:par>
                                <p:cTn id="12" presetID="22" presetClass="entr" presetSubtype="4"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750"/>
                                        <p:tgtEl>
                                          <p:spTgt spid="7"/>
                                        </p:tgtEl>
                                      </p:cBhvr>
                                    </p:animEffect>
                                  </p:childTnLst>
                                </p:cTn>
                              </p:par>
                              <p:par>
                                <p:cTn id="15" presetID="22" presetClass="entr" presetSubtype="8"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750"/>
                                        <p:tgtEl>
                                          <p:spTgt spid="8"/>
                                        </p:tgtEl>
                                      </p:cBhvr>
                                    </p:animEffect>
                                  </p:childTnLst>
                                </p:cTn>
                              </p:par>
                              <p:par>
                                <p:cTn id="18" presetID="22" presetClass="entr" presetSubtype="8"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750"/>
                                        <p:tgtEl>
                                          <p:spTgt spid="9"/>
                                        </p:tgtEl>
                                      </p:cBhvr>
                                    </p:animEffect>
                                  </p:childTnLst>
                                </p:cTn>
                              </p:par>
                              <p:par>
                                <p:cTn id="21" presetID="22" presetClass="entr" presetSubtype="8"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75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wipe(left)">
                                      <p:cBhvr>
                                        <p:cTn id="28" dur="500"/>
                                        <p:tgtEl>
                                          <p:spTgt spid="3">
                                            <p:txEl>
                                              <p:pRg st="1" end="1"/>
                                            </p:txEl>
                                          </p:spTgt>
                                        </p:tgtEl>
                                      </p:cBhvr>
                                    </p:animEffect>
                                  </p:childTnLst>
                                </p:cTn>
                              </p:par>
                            </p:childTnLst>
                          </p:cTn>
                        </p:par>
                        <p:par>
                          <p:cTn id="29" fill="hold">
                            <p:stCondLst>
                              <p:cond delay="500"/>
                            </p:stCondLst>
                            <p:childTnLst>
                              <p:par>
                                <p:cTn id="30" presetID="22" presetClass="entr" presetSubtype="4"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750"/>
                                        <p:tgtEl>
                                          <p:spTgt spid="17"/>
                                        </p:tgtEl>
                                      </p:cBhvr>
                                    </p:animEffect>
                                  </p:childTnLst>
                                </p:cTn>
                              </p:par>
                              <p:par>
                                <p:cTn id="33" presetID="22" presetClass="entr" presetSubtype="8"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750"/>
                                        <p:tgtEl>
                                          <p:spTgt spid="16"/>
                                        </p:tgtEl>
                                      </p:cBhvr>
                                    </p:animEffect>
                                  </p:childTnLst>
                                </p:cTn>
                              </p:par>
                            </p:childTnLst>
                          </p:cTn>
                        </p:par>
                        <p:par>
                          <p:cTn id="36" fill="hold">
                            <p:stCondLst>
                              <p:cond delay="1250"/>
                            </p:stCondLst>
                            <p:childTnLst>
                              <p:par>
                                <p:cTn id="37" presetID="22" presetClass="entr" presetSubtype="8"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750"/>
                                        <p:tgtEl>
                                          <p:spTgt spid="14"/>
                                        </p:tgtEl>
                                      </p:cBhvr>
                                    </p:animEffect>
                                  </p:childTnLst>
                                </p:cTn>
                              </p:par>
                              <p:par>
                                <p:cTn id="40" presetID="22" presetClass="entr" presetSubtype="8"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750"/>
                                        <p:tgtEl>
                                          <p:spTgt spid="13"/>
                                        </p:tgtEl>
                                      </p:cBhvr>
                                    </p:animEffect>
                                  </p:childTnLst>
                                </p:cTn>
                              </p:par>
                            </p:childTnLst>
                          </p:cTn>
                        </p:par>
                        <p:par>
                          <p:cTn id="43" fill="hold">
                            <p:stCondLst>
                              <p:cond delay="2000"/>
                            </p:stCondLst>
                            <p:childTnLst>
                              <p:par>
                                <p:cTn id="44" presetID="22" presetClass="entr" presetSubtype="8"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750"/>
                                        <p:tgtEl>
                                          <p:spTgt spid="12"/>
                                        </p:tgtEl>
                                      </p:cBhvr>
                                    </p:animEffect>
                                  </p:childTnLst>
                                </p:cTn>
                              </p:par>
                              <p:par>
                                <p:cTn id="47" presetID="22" presetClass="entr" presetSubtype="8"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750"/>
                                        <p:tgtEl>
                                          <p:spTgt spid="11"/>
                                        </p:tgtEl>
                                      </p:cBhvr>
                                    </p:animEffect>
                                  </p:childTnLst>
                                </p:cTn>
                              </p:par>
                            </p:childTnLst>
                          </p:cTn>
                        </p:par>
                        <p:par>
                          <p:cTn id="50" fill="hold">
                            <p:stCondLst>
                              <p:cond delay="2750"/>
                            </p:stCondLst>
                            <p:childTnLst>
                              <p:par>
                                <p:cTn id="51" presetID="22" presetClass="entr" presetSubtype="8" fill="hold"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left)">
                                      <p:cBhvr>
                                        <p:cTn id="53" dur="75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3">
                                            <p:txEl>
                                              <p:pRg st="2" end="2"/>
                                            </p:txEl>
                                          </p:spTgt>
                                        </p:tgtEl>
                                        <p:attrNameLst>
                                          <p:attrName>style.visibility</p:attrName>
                                        </p:attrNameLst>
                                      </p:cBhvr>
                                      <p:to>
                                        <p:strVal val="visible"/>
                                      </p:to>
                                    </p:set>
                                    <p:animEffect transition="in" filter="wipe(left)">
                                      <p:cBhvr>
                                        <p:cTn id="58" dur="500"/>
                                        <p:tgtEl>
                                          <p:spTgt spid="3">
                                            <p:txEl>
                                              <p:pRg st="2" end="2"/>
                                            </p:txEl>
                                          </p:spTgt>
                                        </p:tgtEl>
                                      </p:cBhvr>
                                    </p:animEffect>
                                  </p:childTnLst>
                                </p:cTn>
                              </p:par>
                            </p:childTnLst>
                          </p:cTn>
                        </p:par>
                        <p:par>
                          <p:cTn id="59" fill="hold">
                            <p:stCondLst>
                              <p:cond delay="500"/>
                            </p:stCondLst>
                            <p:childTnLst>
                              <p:par>
                                <p:cTn id="60" presetID="22" presetClass="entr" presetSubtype="8" fill="hold"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750"/>
                                        <p:tgtEl>
                                          <p:spTgt spid="20"/>
                                        </p:tgtEl>
                                      </p:cBhvr>
                                    </p:animEffect>
                                  </p:childTnLst>
                                </p:cTn>
                              </p:par>
                              <p:par>
                                <p:cTn id="63" presetID="22" presetClass="entr" presetSubtype="8" fill="hold"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left)">
                                      <p:cBhvr>
                                        <p:cTn id="65" dur="750"/>
                                        <p:tgtEl>
                                          <p:spTgt spid="18"/>
                                        </p:tgtEl>
                                      </p:cBhvr>
                                    </p:animEffect>
                                  </p:childTnLst>
                                </p:cTn>
                              </p:par>
                              <p:par>
                                <p:cTn id="66" presetID="22" presetClass="entr" presetSubtype="1" fill="hold" nodeType="with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wipe(up)">
                                      <p:cBhvr>
                                        <p:cTn id="68" dur="750"/>
                                        <p:tgtEl>
                                          <p:spTgt spid="19"/>
                                        </p:tgtEl>
                                      </p:cBhvr>
                                    </p:animEffect>
                                  </p:childTnLst>
                                </p:cTn>
                              </p:par>
                            </p:childTnLst>
                          </p:cTn>
                        </p:par>
                        <p:par>
                          <p:cTn id="69" fill="hold">
                            <p:stCondLst>
                              <p:cond delay="1250"/>
                            </p:stCondLst>
                            <p:childTnLst>
                              <p:par>
                                <p:cTn id="70" presetID="22" presetClass="entr" presetSubtype="8" fill="hold" nodeType="after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wipe(left)">
                                      <p:cBhvr>
                                        <p:cTn id="72"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Fiscal Policy</a:t>
            </a:r>
          </a:p>
        </p:txBody>
      </p:sp>
    </p:spTree>
    <p:extLst>
      <p:ext uri="{BB962C8B-B14F-4D97-AF65-F5344CB8AC3E}">
        <p14:creationId xmlns:p14="http://schemas.microsoft.com/office/powerpoint/2010/main" val="1659845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66B3"/>
                </a:solidFill>
              </a:rPr>
              <a:t>The Government Purchases and Tax Multipliers</a:t>
            </a:r>
          </a:p>
        </p:txBody>
      </p:sp>
      <p:sp>
        <p:nvSpPr>
          <p:cNvPr id="3" name="Content Placeholder 2"/>
          <p:cNvSpPr>
            <a:spLocks noGrp="1"/>
          </p:cNvSpPr>
          <p:nvPr>
            <p:ph sz="quarter" idx="10"/>
          </p:nvPr>
        </p:nvSpPr>
        <p:spPr/>
        <p:txBody>
          <a:bodyPr/>
          <a:lstStyle/>
          <a:p>
            <a:r>
              <a:rPr lang="en-US" dirty="0"/>
              <a:t>16.4</a:t>
            </a:r>
          </a:p>
        </p:txBody>
      </p:sp>
      <p:sp>
        <p:nvSpPr>
          <p:cNvPr id="4" name="Text Placeholder 3"/>
          <p:cNvSpPr>
            <a:spLocks noGrp="1"/>
          </p:cNvSpPr>
          <p:nvPr>
            <p:ph type="body" sz="quarter" idx="11"/>
          </p:nvPr>
        </p:nvSpPr>
        <p:spPr/>
        <p:txBody>
          <a:bodyPr/>
          <a:lstStyle/>
          <a:p>
            <a:r>
              <a:rPr lang="en-US" dirty="0"/>
              <a:t>Explain how the government purchases and tax multipliers work.</a:t>
            </a:r>
          </a:p>
        </p:txBody>
      </p:sp>
    </p:spTree>
    <p:extLst>
      <p:ext uri="{BB962C8B-B14F-4D97-AF65-F5344CB8AC3E}">
        <p14:creationId xmlns:p14="http://schemas.microsoft.com/office/powerpoint/2010/main" val="643844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Aggregate demand and the multiplier effect</a:t>
            </a:r>
          </a:p>
        </p:txBody>
      </p:sp>
      <p:sp>
        <p:nvSpPr>
          <p:cNvPr id="3" name="Text Placeholder 2"/>
          <p:cNvSpPr>
            <a:spLocks noGrp="1"/>
          </p:cNvSpPr>
          <p:nvPr>
            <p:ph type="body" sz="quarter" idx="11"/>
          </p:nvPr>
        </p:nvSpPr>
        <p:spPr>
          <a:xfrm>
            <a:off x="152400" y="762000"/>
            <a:ext cx="2590800" cy="3581400"/>
          </a:xfrm>
        </p:spPr>
        <p:txBody>
          <a:bodyPr/>
          <a:lstStyle/>
          <a:p>
            <a:pPr>
              <a:spcBef>
                <a:spcPts val="0"/>
              </a:spcBef>
              <a:spcAft>
                <a:spcPts val="1200"/>
              </a:spcAft>
              <a:defRPr/>
            </a:pPr>
            <a:r>
              <a:rPr lang="en-US" dirty="0"/>
              <a:t>If the government increases its spending on goods and services, then aggregate demand increases immediately. This is the </a:t>
            </a:r>
            <a:r>
              <a:rPr lang="en-US" i="1" dirty="0"/>
              <a:t>autonomous </a:t>
            </a:r>
            <a:r>
              <a:rPr lang="en-US" dirty="0"/>
              <a:t>increase in aggregate demand.</a:t>
            </a:r>
          </a:p>
        </p:txBody>
      </p:sp>
      <p:sp>
        <p:nvSpPr>
          <p:cNvPr id="6" name="Text Placeholder 2"/>
          <p:cNvSpPr txBox="1">
            <a:spLocks/>
          </p:cNvSpPr>
          <p:nvPr/>
        </p:nvSpPr>
        <p:spPr>
          <a:xfrm>
            <a:off x="152400" y="4495800"/>
            <a:ext cx="8839200" cy="22098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a:spcAft>
                <a:spcPts val="0"/>
              </a:spcAft>
              <a:defRPr/>
            </a:pPr>
            <a:r>
              <a:rPr lang="en-US" dirty="0"/>
              <a:t>But then people receive this increased spending as increased income, and increase their consumption spending accordingly.</a:t>
            </a:r>
            <a:br>
              <a:rPr lang="en-US" dirty="0"/>
            </a:br>
            <a:r>
              <a:rPr lang="en-US" dirty="0"/>
              <a:t>This is the </a:t>
            </a:r>
            <a:r>
              <a:rPr lang="en-US" i="1" dirty="0"/>
              <a:t>induced </a:t>
            </a:r>
            <a:r>
              <a:rPr lang="en-US" dirty="0"/>
              <a:t>increase in aggregate demand.</a:t>
            </a:r>
          </a:p>
          <a:p>
            <a:pPr marL="342900" indent="-342900">
              <a:spcAft>
                <a:spcPts val="0"/>
              </a:spcAft>
              <a:buFont typeface="Arial" panose="020B0604020202020204" pitchFamily="34" charset="0"/>
              <a:buChar char="•"/>
              <a:defRPr/>
            </a:pPr>
            <a:r>
              <a:rPr lang="en-US" dirty="0"/>
              <a:t>The series of induced increases in consumption spending that results from the initial increase in autonomous expenditures is known as the </a:t>
            </a:r>
            <a:r>
              <a:rPr lang="en-US" i="1" dirty="0"/>
              <a:t>multiplier effect</a:t>
            </a:r>
            <a:r>
              <a:rPr lang="en-US" dirty="0"/>
              <a:t>.</a:t>
            </a:r>
          </a:p>
        </p:txBody>
      </p:sp>
      <p:sp>
        <p:nvSpPr>
          <p:cNvPr id="4" name="Text Placeholder 3"/>
          <p:cNvSpPr>
            <a:spLocks noGrp="1"/>
          </p:cNvSpPr>
          <p:nvPr>
            <p:ph type="body" sz="quarter" idx="12"/>
          </p:nvPr>
        </p:nvSpPr>
        <p:spPr>
          <a:xfrm>
            <a:off x="2819401" y="3352800"/>
            <a:ext cx="1447799" cy="1143000"/>
          </a:xfrm>
        </p:spPr>
        <p:txBody>
          <a:bodyPr/>
          <a:lstStyle/>
          <a:p>
            <a:r>
              <a:rPr lang="en-US" dirty="0"/>
              <a:t>The multiplier effect and aggregate demand</a:t>
            </a:r>
          </a:p>
        </p:txBody>
      </p:sp>
      <p:sp>
        <p:nvSpPr>
          <p:cNvPr id="5" name="Text Placeholder 4"/>
          <p:cNvSpPr>
            <a:spLocks noGrp="1"/>
          </p:cNvSpPr>
          <p:nvPr>
            <p:ph type="body" sz="quarter" idx="13"/>
          </p:nvPr>
        </p:nvSpPr>
        <p:spPr>
          <a:xfrm>
            <a:off x="2819400" y="2971800"/>
            <a:ext cx="1352549" cy="381000"/>
          </a:xfrm>
        </p:spPr>
        <p:txBody>
          <a:bodyPr/>
          <a:lstStyle/>
          <a:p>
            <a:r>
              <a:rPr lang="en-US" dirty="0"/>
              <a:t>Figure 16.8</a:t>
            </a:r>
          </a:p>
        </p:txBody>
      </p:sp>
      <p:pic>
        <p:nvPicPr>
          <p:cNvPr id="7" name="Picture 6" descr="Fig15-8_PPT_2.gif"/>
          <p:cNvPicPr>
            <a:picLocks noChangeAspect="1"/>
          </p:cNvPicPr>
          <p:nvPr/>
        </p:nvPicPr>
        <p:blipFill>
          <a:blip r:embed="rId3"/>
          <a:srcRect/>
          <a:stretch>
            <a:fillRect/>
          </a:stretch>
        </p:blipFill>
        <p:spPr bwMode="auto">
          <a:xfrm>
            <a:off x="3911601" y="687388"/>
            <a:ext cx="5133975" cy="3952875"/>
          </a:xfrm>
          <a:prstGeom prst="rect">
            <a:avLst/>
          </a:prstGeom>
          <a:noFill/>
          <a:ln w="9525">
            <a:noFill/>
            <a:miter lim="800000"/>
            <a:headEnd/>
            <a:tailEnd/>
          </a:ln>
        </p:spPr>
      </p:pic>
      <p:pic>
        <p:nvPicPr>
          <p:cNvPr id="8" name="Picture 7" descr="Fig15-8_PPT_3.gif"/>
          <p:cNvPicPr>
            <a:picLocks noChangeAspect="1"/>
          </p:cNvPicPr>
          <p:nvPr/>
        </p:nvPicPr>
        <p:blipFill>
          <a:blip r:embed="rId4"/>
          <a:srcRect/>
          <a:stretch>
            <a:fillRect/>
          </a:stretch>
        </p:blipFill>
        <p:spPr bwMode="auto">
          <a:xfrm>
            <a:off x="3911601" y="687388"/>
            <a:ext cx="5133975" cy="3952875"/>
          </a:xfrm>
          <a:prstGeom prst="rect">
            <a:avLst/>
          </a:prstGeom>
          <a:noFill/>
          <a:ln w="9525">
            <a:noFill/>
            <a:miter lim="800000"/>
            <a:headEnd/>
            <a:tailEnd/>
          </a:ln>
        </p:spPr>
      </p:pic>
      <p:pic>
        <p:nvPicPr>
          <p:cNvPr id="9" name="Picture 8" descr="Fig15-8_PPT_4.gif"/>
          <p:cNvPicPr>
            <a:picLocks noChangeAspect="1"/>
          </p:cNvPicPr>
          <p:nvPr/>
        </p:nvPicPr>
        <p:blipFill>
          <a:blip r:embed="rId5"/>
          <a:srcRect/>
          <a:stretch>
            <a:fillRect/>
          </a:stretch>
        </p:blipFill>
        <p:spPr bwMode="auto">
          <a:xfrm>
            <a:off x="3911601" y="687388"/>
            <a:ext cx="5133975" cy="3952875"/>
          </a:xfrm>
          <a:prstGeom prst="rect">
            <a:avLst/>
          </a:prstGeom>
          <a:noFill/>
          <a:ln w="9525">
            <a:noFill/>
            <a:miter lim="800000"/>
            <a:headEnd/>
            <a:tailEnd/>
          </a:ln>
        </p:spPr>
      </p:pic>
      <p:pic>
        <p:nvPicPr>
          <p:cNvPr id="10" name="Picture 9" descr="Fig15-8_PPT_5.gif"/>
          <p:cNvPicPr>
            <a:picLocks noChangeAspect="1"/>
          </p:cNvPicPr>
          <p:nvPr/>
        </p:nvPicPr>
        <p:blipFill>
          <a:blip r:embed="rId6"/>
          <a:srcRect/>
          <a:stretch>
            <a:fillRect/>
          </a:stretch>
        </p:blipFill>
        <p:spPr bwMode="auto">
          <a:xfrm>
            <a:off x="3911601" y="687388"/>
            <a:ext cx="5133975" cy="3952875"/>
          </a:xfrm>
          <a:prstGeom prst="rect">
            <a:avLst/>
          </a:prstGeom>
          <a:noFill/>
          <a:ln w="9525">
            <a:noFill/>
            <a:miter lim="800000"/>
            <a:headEnd/>
            <a:tailEnd/>
          </a:ln>
        </p:spPr>
      </p:pic>
      <p:pic>
        <p:nvPicPr>
          <p:cNvPr id="11" name="Picture 10" descr="Fig15-8_PPT_6.gif"/>
          <p:cNvPicPr>
            <a:picLocks noChangeAspect="1"/>
          </p:cNvPicPr>
          <p:nvPr/>
        </p:nvPicPr>
        <p:blipFill>
          <a:blip r:embed="rId7"/>
          <a:srcRect/>
          <a:stretch>
            <a:fillRect/>
          </a:stretch>
        </p:blipFill>
        <p:spPr bwMode="auto">
          <a:xfrm>
            <a:off x="3911601" y="687388"/>
            <a:ext cx="5133975" cy="3952875"/>
          </a:xfrm>
          <a:prstGeom prst="rect">
            <a:avLst/>
          </a:prstGeom>
          <a:noFill/>
          <a:ln w="9525">
            <a:noFill/>
            <a:miter lim="800000"/>
            <a:headEnd/>
            <a:tailEnd/>
          </a:ln>
        </p:spPr>
      </p:pic>
      <p:pic>
        <p:nvPicPr>
          <p:cNvPr id="12" name="Picture 11" descr="Fig15-8_PPT_7.gif"/>
          <p:cNvPicPr>
            <a:picLocks noChangeAspect="1"/>
          </p:cNvPicPr>
          <p:nvPr/>
        </p:nvPicPr>
        <p:blipFill>
          <a:blip r:embed="rId8"/>
          <a:srcRect/>
          <a:stretch>
            <a:fillRect/>
          </a:stretch>
        </p:blipFill>
        <p:spPr bwMode="auto">
          <a:xfrm>
            <a:off x="3911601" y="687388"/>
            <a:ext cx="5133975" cy="3952875"/>
          </a:xfrm>
          <a:prstGeom prst="rect">
            <a:avLst/>
          </a:prstGeom>
          <a:noFill/>
          <a:ln w="9525">
            <a:noFill/>
            <a:miter lim="800000"/>
            <a:headEnd/>
            <a:tailEnd/>
          </a:ln>
        </p:spPr>
      </p:pic>
      <p:pic>
        <p:nvPicPr>
          <p:cNvPr id="13" name="Picture 12" descr="Fig15-8_PPT1.gif"/>
          <p:cNvPicPr>
            <a:picLocks noChangeAspect="1"/>
          </p:cNvPicPr>
          <p:nvPr/>
        </p:nvPicPr>
        <p:blipFill>
          <a:blip r:embed="rId9"/>
          <a:srcRect/>
          <a:stretch>
            <a:fillRect/>
          </a:stretch>
        </p:blipFill>
        <p:spPr bwMode="auto">
          <a:xfrm>
            <a:off x="3430588" y="685800"/>
            <a:ext cx="5619750" cy="4210050"/>
          </a:xfrm>
          <a:prstGeom prst="rect">
            <a:avLst/>
          </a:prstGeom>
          <a:noFill/>
          <a:ln w="9525">
            <a:noFill/>
            <a:miter lim="800000"/>
            <a:headEnd/>
            <a:tailEnd/>
          </a:ln>
        </p:spPr>
      </p:pic>
    </p:spTree>
    <p:extLst>
      <p:ext uri="{BB962C8B-B14F-4D97-AF65-F5344CB8AC3E}">
        <p14:creationId xmlns:p14="http://schemas.microsoft.com/office/powerpoint/2010/main" val="171885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1000"/>
                                        <p:tgtEl>
                                          <p:spTgt spid="7"/>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1000"/>
                                        <p:tgtEl>
                                          <p:spTgt spid="8"/>
                                        </p:tgtEl>
                                      </p:cBhvr>
                                    </p:animEffect>
                                  </p:childTnLst>
                                </p:cTn>
                              </p:par>
                            </p:childTnLst>
                          </p:cTn>
                        </p:par>
                        <p:par>
                          <p:cTn id="20" fill="hold">
                            <p:stCondLst>
                              <p:cond delay="3000"/>
                            </p:stCondLst>
                            <p:childTnLst>
                              <p:par>
                                <p:cTn id="21" presetID="2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1000"/>
                                        <p:tgtEl>
                                          <p:spTgt spid="9"/>
                                        </p:tgtEl>
                                      </p:cBhvr>
                                    </p:animEffect>
                                  </p:childTnLst>
                                </p:cTn>
                              </p:par>
                            </p:childTnLst>
                          </p:cTn>
                        </p:par>
                        <p:par>
                          <p:cTn id="24" fill="hold">
                            <p:stCondLst>
                              <p:cond delay="4000"/>
                            </p:stCondLst>
                            <p:childTnLst>
                              <p:par>
                                <p:cTn id="25" presetID="22" presetClass="entr" presetSubtype="8"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1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ipe(left)">
                                      <p:cBhvr>
                                        <p:cTn id="32" dur="500"/>
                                        <p:tgtEl>
                                          <p:spTgt spid="6">
                                            <p:txEl>
                                              <p:pRg st="0" end="0"/>
                                            </p:txEl>
                                          </p:spTgt>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6">
                                            <p:txEl>
                                              <p:pRg st="1" end="1"/>
                                            </p:txEl>
                                          </p:spTgt>
                                        </p:tgtEl>
                                        <p:attrNameLst>
                                          <p:attrName>style.visibility</p:attrName>
                                        </p:attrNameLst>
                                      </p:cBhvr>
                                      <p:to>
                                        <p:strVal val="visible"/>
                                      </p:to>
                                    </p:set>
                                    <p:animEffect transition="in" filter="wipe(left)">
                                      <p:cBhvr>
                                        <p:cTn id="36" dur="500"/>
                                        <p:tgtEl>
                                          <p:spTgt spid="6">
                                            <p:txEl>
                                              <p:pRg st="1" end="1"/>
                                            </p:txEl>
                                          </p:spTgt>
                                        </p:tgtEl>
                                      </p:cBhvr>
                                    </p:animEffect>
                                  </p:childTnLst>
                                </p:cTn>
                              </p:par>
                            </p:childTnLst>
                          </p:cTn>
                        </p:par>
                        <p:par>
                          <p:cTn id="37" fill="hold">
                            <p:stCondLst>
                              <p:cond delay="1000"/>
                            </p:stCondLst>
                            <p:childTnLst>
                              <p:par>
                                <p:cTn id="38" presetID="22" presetClass="entr" presetSubtype="8"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1000"/>
                                        <p:tgtEl>
                                          <p:spTgt spid="11"/>
                                        </p:tgtEl>
                                      </p:cBhvr>
                                    </p:animEffect>
                                  </p:childTnLst>
                                </p:cTn>
                              </p:par>
                            </p:childTnLst>
                          </p:cTn>
                        </p:par>
                        <p:par>
                          <p:cTn id="41" fill="hold">
                            <p:stCondLst>
                              <p:cond delay="2000"/>
                            </p:stCondLst>
                            <p:childTnLst>
                              <p:par>
                                <p:cTn id="42" presetID="22" presetClass="entr" presetSubtype="8"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Multiplier effect of an increase in government purchases</a:t>
            </a:r>
          </a:p>
        </p:txBody>
      </p:sp>
      <p:sp>
        <p:nvSpPr>
          <p:cNvPr id="3" name="Text Placeholder 2"/>
          <p:cNvSpPr>
            <a:spLocks noGrp="1"/>
          </p:cNvSpPr>
          <p:nvPr>
            <p:ph type="body" sz="quarter" idx="11"/>
          </p:nvPr>
        </p:nvSpPr>
        <p:spPr>
          <a:xfrm>
            <a:off x="152400" y="2819400"/>
            <a:ext cx="4038600" cy="3581400"/>
          </a:xfrm>
        </p:spPr>
        <p:txBody>
          <a:bodyPr/>
          <a:lstStyle/>
          <a:p>
            <a:pPr>
              <a:spcBef>
                <a:spcPts val="0"/>
              </a:spcBef>
              <a:spcAft>
                <a:spcPts val="1200"/>
              </a:spcAft>
              <a:defRPr/>
            </a:pPr>
            <a:r>
              <a:rPr lang="en-US" dirty="0"/>
              <a:t>Suppose each increase in spending induces half again as much consumption spending.</a:t>
            </a:r>
          </a:p>
          <a:p>
            <a:pPr marL="342900" indent="-342900">
              <a:spcBef>
                <a:spcPts val="0"/>
              </a:spcBef>
              <a:spcAft>
                <a:spcPts val="1200"/>
              </a:spcAft>
              <a:buFont typeface="Arial" panose="020B0604020202020204" pitchFamily="34" charset="0"/>
              <a:buChar char="•"/>
              <a:defRPr/>
            </a:pPr>
            <a:r>
              <a:rPr lang="en-US" dirty="0"/>
              <a:t>Over time, a $100 billion increase in government purchases will result in an additional $100 billion in induced consumption spending.</a:t>
            </a:r>
          </a:p>
        </p:txBody>
      </p:sp>
      <p:sp>
        <p:nvSpPr>
          <p:cNvPr id="4" name="Text Placeholder 3"/>
          <p:cNvSpPr>
            <a:spLocks noGrp="1"/>
          </p:cNvSpPr>
          <p:nvPr>
            <p:ph type="body" sz="quarter" idx="12"/>
          </p:nvPr>
        </p:nvSpPr>
        <p:spPr>
          <a:xfrm>
            <a:off x="5676900" y="6027737"/>
            <a:ext cx="3390900" cy="449263"/>
          </a:xfrm>
        </p:spPr>
        <p:txBody>
          <a:bodyPr/>
          <a:lstStyle/>
          <a:p>
            <a:r>
              <a:rPr lang="en-US" dirty="0"/>
              <a:t>The multiplier effect of an increase in government purchases</a:t>
            </a:r>
          </a:p>
        </p:txBody>
      </p:sp>
      <p:sp>
        <p:nvSpPr>
          <p:cNvPr id="5" name="Text Placeholder 4"/>
          <p:cNvSpPr>
            <a:spLocks noGrp="1"/>
          </p:cNvSpPr>
          <p:nvPr>
            <p:ph type="body" sz="quarter" idx="13"/>
          </p:nvPr>
        </p:nvSpPr>
        <p:spPr>
          <a:xfrm>
            <a:off x="4343400" y="6027737"/>
            <a:ext cx="1352550" cy="381000"/>
          </a:xfrm>
        </p:spPr>
        <p:txBody>
          <a:bodyPr/>
          <a:lstStyle/>
          <a:p>
            <a:r>
              <a:rPr lang="en-US" dirty="0"/>
              <a:t>Figure 16.9</a:t>
            </a:r>
          </a:p>
        </p:txBody>
      </p:sp>
      <p:pic>
        <p:nvPicPr>
          <p:cNvPr id="6"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95" y="762000"/>
            <a:ext cx="9039105" cy="5486400"/>
          </a:xfrm>
          <a:prstGeom prst="rect">
            <a:avLst/>
          </a:prstGeom>
        </p:spPr>
      </p:pic>
      <p:pic>
        <p:nvPicPr>
          <p:cNvPr id="7"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95" y="762000"/>
            <a:ext cx="9039105" cy="5486400"/>
          </a:xfrm>
          <a:prstGeom prst="rect">
            <a:avLst/>
          </a:prstGeom>
        </p:spPr>
      </p:pic>
      <p:pic>
        <p:nvPicPr>
          <p:cNvPr id="8" name="Imagen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695" y="762000"/>
            <a:ext cx="9039105" cy="5486400"/>
          </a:xfrm>
          <a:prstGeom prst="rect">
            <a:avLst/>
          </a:prstGeom>
        </p:spPr>
      </p:pic>
      <p:pic>
        <p:nvPicPr>
          <p:cNvPr id="9" name="Imagen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695" y="762000"/>
            <a:ext cx="9039105" cy="5486400"/>
          </a:xfrm>
          <a:prstGeom prst="rect">
            <a:avLst/>
          </a:prstGeom>
        </p:spPr>
      </p:pic>
      <p:pic>
        <p:nvPicPr>
          <p:cNvPr id="10" name="Imagen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95" y="762000"/>
            <a:ext cx="9039105" cy="5486400"/>
          </a:xfrm>
          <a:prstGeom prst="rect">
            <a:avLst/>
          </a:prstGeom>
        </p:spPr>
      </p:pic>
      <p:pic>
        <p:nvPicPr>
          <p:cNvPr id="11" name="Imagen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95" y="762000"/>
            <a:ext cx="9039105" cy="5486400"/>
          </a:xfrm>
          <a:prstGeom prst="rect">
            <a:avLst/>
          </a:prstGeom>
        </p:spPr>
      </p:pic>
      <p:pic>
        <p:nvPicPr>
          <p:cNvPr id="12" name="Imagen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695" y="762000"/>
            <a:ext cx="9039105" cy="5486400"/>
          </a:xfrm>
          <a:prstGeom prst="rect">
            <a:avLst/>
          </a:prstGeom>
        </p:spPr>
      </p:pic>
      <p:pic>
        <p:nvPicPr>
          <p:cNvPr id="13" name="Imagen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695" y="762000"/>
            <a:ext cx="9039105" cy="5486400"/>
          </a:xfrm>
          <a:prstGeom prst="rect">
            <a:avLst/>
          </a:prstGeom>
        </p:spPr>
      </p:pic>
      <p:pic>
        <p:nvPicPr>
          <p:cNvPr id="14" name="Imagen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695" y="762000"/>
            <a:ext cx="9039105" cy="5486400"/>
          </a:xfrm>
          <a:prstGeom prst="rect">
            <a:avLst/>
          </a:prstGeom>
        </p:spPr>
      </p:pic>
      <p:pic>
        <p:nvPicPr>
          <p:cNvPr id="15" name="Imagen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8695" y="762000"/>
            <a:ext cx="9039105" cy="5486400"/>
          </a:xfrm>
          <a:prstGeom prst="rect">
            <a:avLst/>
          </a:prstGeom>
        </p:spPr>
      </p:pic>
    </p:spTree>
    <p:extLst>
      <p:ext uri="{BB962C8B-B14F-4D97-AF65-F5344CB8AC3E}">
        <p14:creationId xmlns:p14="http://schemas.microsoft.com/office/powerpoint/2010/main" val="2419310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750"/>
                                        <p:tgtEl>
                                          <p:spTgt spid="6"/>
                                        </p:tgtEl>
                                      </p:cBhvr>
                                    </p:animEffect>
                                  </p:childTnLst>
                                </p:cTn>
                              </p:par>
                              <p:par>
                                <p:cTn id="12" presetID="22" presetClass="entr" presetSubtype="8"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750"/>
                                        <p:tgtEl>
                                          <p:spTgt spid="7"/>
                                        </p:tgtEl>
                                      </p:cBhvr>
                                    </p:animEffect>
                                  </p:childTnLst>
                                </p:cTn>
                              </p:par>
                            </p:childTnLst>
                          </p:cTn>
                        </p:par>
                        <p:par>
                          <p:cTn id="15" fill="hold">
                            <p:stCondLst>
                              <p:cond delay="1250"/>
                            </p:stCondLst>
                            <p:childTnLst>
                              <p:par>
                                <p:cTn id="16" presetID="22" presetClass="entr" presetSubtype="4"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750"/>
                                        <p:tgtEl>
                                          <p:spTgt spid="8"/>
                                        </p:tgtEl>
                                      </p:cBhvr>
                                    </p:animEffect>
                                  </p:childTnLst>
                                </p:cTn>
                              </p:par>
                              <p:par>
                                <p:cTn id="19" presetID="2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750"/>
                                        <p:tgtEl>
                                          <p:spTgt spid="9"/>
                                        </p:tgtEl>
                                      </p:cBhvr>
                                    </p:animEffect>
                                  </p:childTnLst>
                                </p:cTn>
                              </p:par>
                            </p:childTnLst>
                          </p:cTn>
                        </p:par>
                        <p:par>
                          <p:cTn id="22" fill="hold">
                            <p:stCondLst>
                              <p:cond delay="2000"/>
                            </p:stCondLst>
                            <p:childTnLst>
                              <p:par>
                                <p:cTn id="23" presetID="22" presetClass="entr" presetSubtype="4"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750"/>
                                        <p:tgtEl>
                                          <p:spTgt spid="10"/>
                                        </p:tgtEl>
                                      </p:cBhvr>
                                    </p:animEffect>
                                  </p:childTnLst>
                                </p:cTn>
                              </p:par>
                            </p:childTnLst>
                          </p:cTn>
                        </p:par>
                        <p:par>
                          <p:cTn id="26" fill="hold">
                            <p:stCondLst>
                              <p:cond delay="2750"/>
                            </p:stCondLst>
                            <p:childTnLst>
                              <p:par>
                                <p:cTn id="27" presetID="22" presetClass="entr" presetSubtype="4"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750"/>
                                        <p:tgtEl>
                                          <p:spTgt spid="11"/>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750"/>
                                        <p:tgtEl>
                                          <p:spTgt spid="12"/>
                                        </p:tgtEl>
                                      </p:cBhvr>
                                    </p:animEffect>
                                  </p:childTnLst>
                                </p:cTn>
                              </p:par>
                            </p:childTnLst>
                          </p:cTn>
                        </p:par>
                        <p:par>
                          <p:cTn id="34" fill="hold">
                            <p:stCondLst>
                              <p:cond delay="4250"/>
                            </p:stCondLst>
                            <p:childTnLst>
                              <p:par>
                                <p:cTn id="35" presetID="22" presetClass="entr" presetSubtype="1"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750"/>
                                        <p:tgtEl>
                                          <p:spTgt spid="13"/>
                                        </p:tgtEl>
                                      </p:cBhvr>
                                    </p:animEffect>
                                  </p:childTnLst>
                                </p:cTn>
                              </p:par>
                              <p:par>
                                <p:cTn id="38" presetID="22" presetClass="entr" presetSubtype="4"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down)">
                                      <p:cBhvr>
                                        <p:cTn id="40" dur="750"/>
                                        <p:tgtEl>
                                          <p:spTgt spid="14"/>
                                        </p:tgtEl>
                                      </p:cBhvr>
                                    </p:animEffect>
                                  </p:childTnLst>
                                </p:cTn>
                              </p:par>
                            </p:childTnLst>
                          </p:cTn>
                        </p:par>
                        <p:par>
                          <p:cTn id="41" fill="hold">
                            <p:stCondLst>
                              <p:cond delay="5000"/>
                            </p:stCondLst>
                            <p:childTnLst>
                              <p:par>
                                <p:cTn id="42" presetID="22" presetClass="entr" presetSubtype="8"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left)">
                                      <p:cBhvr>
                                        <p:cTn id="44" dur="750"/>
                                        <p:tgtEl>
                                          <p:spTgt spid="15"/>
                                        </p:tgtEl>
                                      </p:cBhvr>
                                    </p:animEffect>
                                  </p:childTnLst>
                                </p:cTn>
                              </p:par>
                              <p:par>
                                <p:cTn id="45" presetID="22" presetClass="entr" presetSubtype="8" fill="hold" nodeType="withEffect">
                                  <p:stCondLst>
                                    <p:cond delay="0"/>
                                  </p:stCondLst>
                                  <p:childTnLst>
                                    <p:set>
                                      <p:cBhvr>
                                        <p:cTn id="46" dur="1" fill="hold">
                                          <p:stCondLst>
                                            <p:cond delay="0"/>
                                          </p:stCondLst>
                                        </p:cTn>
                                        <p:tgtEl>
                                          <p:spTgt spid="3">
                                            <p:txEl>
                                              <p:pRg st="1" end="1"/>
                                            </p:txEl>
                                          </p:spTgt>
                                        </p:tgtEl>
                                        <p:attrNameLst>
                                          <p:attrName>style.visibility</p:attrName>
                                        </p:attrNameLst>
                                      </p:cBhvr>
                                      <p:to>
                                        <p:strVal val="visible"/>
                                      </p:to>
                                    </p:set>
                                    <p:animEffect transition="in" filter="wipe(left)">
                                      <p:cBhvr>
                                        <p:cTn id="4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Multipliers for government purchases and taxes</a:t>
            </a:r>
          </a:p>
        </p:txBody>
      </p:sp>
      <p:sp>
        <p:nvSpPr>
          <p:cNvPr id="3" name="Text Placeholder 2"/>
          <p:cNvSpPr>
            <a:spLocks noGrp="1"/>
          </p:cNvSpPr>
          <p:nvPr>
            <p:ph type="body" sz="quarter" idx="11"/>
          </p:nvPr>
        </p:nvSpPr>
        <p:spPr>
          <a:xfrm>
            <a:off x="152400" y="838200"/>
            <a:ext cx="8839200" cy="1143000"/>
          </a:xfrm>
        </p:spPr>
        <p:txBody>
          <a:bodyPr/>
          <a:lstStyle/>
          <a:p>
            <a:pPr>
              <a:spcBef>
                <a:spcPts val="0"/>
              </a:spcBef>
              <a:spcAft>
                <a:spcPts val="1200"/>
              </a:spcAft>
              <a:defRPr/>
            </a:pPr>
            <a:r>
              <a:rPr lang="en-US" dirty="0"/>
              <a:t>We can describe the total effect of a change (increase </a:t>
            </a:r>
            <a:r>
              <a:rPr lang="en-US" i="1" dirty="0"/>
              <a:t>or</a:t>
            </a:r>
            <a:r>
              <a:rPr lang="en-US" dirty="0"/>
              <a:t> decrease) in government purchases or taxes by measuring the change in equilibrium real GDP.</a:t>
            </a:r>
          </a:p>
        </p:txBody>
      </p:sp>
      <p:graphicFrame>
        <p:nvGraphicFramePr>
          <p:cNvPr id="5" name="Object 4"/>
          <p:cNvGraphicFramePr>
            <a:graphicFrameLocks noChangeAspect="1"/>
          </p:cNvGraphicFramePr>
          <p:nvPr>
            <p:extLst>
              <p:ext uri="{D42A27DB-BD31-4B8C-83A1-F6EECF244321}">
                <p14:modId xmlns:p14="http://schemas.microsoft.com/office/powerpoint/2010/main" val="2499170599"/>
              </p:ext>
            </p:extLst>
          </p:nvPr>
        </p:nvGraphicFramePr>
        <p:xfrm>
          <a:off x="546100" y="1965325"/>
          <a:ext cx="7453313" cy="736600"/>
        </p:xfrm>
        <a:graphic>
          <a:graphicData uri="http://schemas.openxmlformats.org/presentationml/2006/ole">
            <mc:AlternateContent xmlns:mc="http://schemas.openxmlformats.org/markup-compatibility/2006">
              <mc:Choice xmlns:v="urn:schemas-microsoft-com:vml" Requires="v">
                <p:oleObj name="Equation" r:id="rId2" imgW="4241800" imgH="419100" progId="Equation.3">
                  <p:embed/>
                </p:oleObj>
              </mc:Choice>
              <mc:Fallback>
                <p:oleObj name="Equation" r:id="rId2" imgW="4241800" imgH="4191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00" y="1965325"/>
                        <a:ext cx="7453313"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67809359"/>
              </p:ext>
            </p:extLst>
          </p:nvPr>
        </p:nvGraphicFramePr>
        <p:xfrm>
          <a:off x="2465388" y="3038475"/>
          <a:ext cx="5499100" cy="733425"/>
        </p:xfrm>
        <a:graphic>
          <a:graphicData uri="http://schemas.openxmlformats.org/presentationml/2006/ole">
            <mc:AlternateContent xmlns:mc="http://schemas.openxmlformats.org/markup-compatibility/2006">
              <mc:Choice xmlns:v="urn:schemas-microsoft-com:vml" Requires="v">
                <p:oleObj name="Equation" r:id="rId4" imgW="3035160" imgH="419040" progId="Equation.3">
                  <p:embed/>
                </p:oleObj>
              </mc:Choice>
              <mc:Fallback>
                <p:oleObj name="Equation" r:id="rId4" imgW="3035160" imgH="41904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5388" y="3038475"/>
                        <a:ext cx="54991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 Placeholder 2"/>
          <p:cNvSpPr txBox="1">
            <a:spLocks/>
          </p:cNvSpPr>
          <p:nvPr/>
        </p:nvSpPr>
        <p:spPr>
          <a:xfrm>
            <a:off x="152400" y="4114800"/>
            <a:ext cx="8839200" cy="27432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a:spcAft>
                <a:spcPts val="0"/>
              </a:spcAft>
              <a:defRPr/>
            </a:pPr>
            <a:r>
              <a:rPr lang="en-US" dirty="0"/>
              <a:t>The tax multiplier will be a negative number: an increase in taxes will </a:t>
            </a:r>
            <a:r>
              <a:rPr lang="en-US" i="1" dirty="0"/>
              <a:t>decrease</a:t>
            </a:r>
            <a:r>
              <a:rPr lang="en-US" dirty="0"/>
              <a:t> equilibrium real GDP, and vice versa.</a:t>
            </a:r>
          </a:p>
          <a:p>
            <a:pPr>
              <a:spcAft>
                <a:spcPts val="0"/>
              </a:spcAft>
              <a:defRPr/>
            </a:pPr>
            <a:r>
              <a:rPr lang="en-US" dirty="0"/>
              <a:t>We expect the tax multiplier to be </a:t>
            </a:r>
            <a:r>
              <a:rPr lang="en-US" i="1" dirty="0"/>
              <a:t>smaller </a:t>
            </a:r>
            <a:r>
              <a:rPr lang="en-US" dirty="0"/>
              <a:t>(in absolute value) than the government purchases multiplier.</a:t>
            </a:r>
          </a:p>
          <a:p>
            <a:pPr marL="342900" indent="-342900">
              <a:spcAft>
                <a:spcPts val="0"/>
              </a:spcAft>
              <a:buFont typeface="Arial" panose="020B0604020202020204" pitchFamily="34" charset="0"/>
              <a:buChar char="•"/>
              <a:defRPr/>
            </a:pPr>
            <a:r>
              <a:rPr lang="en-US" dirty="0"/>
              <a:t>Why? A $100 billion increase in purchases initially increases spending by $100 billion; but a $100 billion tax cut is partially spent and partially saved.</a:t>
            </a:r>
          </a:p>
        </p:txBody>
      </p:sp>
    </p:spTree>
    <p:extLst>
      <p:ext uri="{BB962C8B-B14F-4D97-AF65-F5344CB8AC3E}">
        <p14:creationId xmlns:p14="http://schemas.microsoft.com/office/powerpoint/2010/main" val="182975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left)">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500"/>
                                        <p:tgtEl>
                                          <p:spTgt spid="4">
                                            <p:txEl>
                                              <p:pRg st="1" end="1"/>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effect of changes in tax rates</a:t>
            </a:r>
          </a:p>
        </p:txBody>
      </p:sp>
      <p:sp>
        <p:nvSpPr>
          <p:cNvPr id="3" name="Text Placeholder 2"/>
          <p:cNvSpPr>
            <a:spLocks noGrp="1"/>
          </p:cNvSpPr>
          <p:nvPr>
            <p:ph type="body" sz="quarter" idx="11"/>
          </p:nvPr>
        </p:nvSpPr>
        <p:spPr/>
        <p:txBody>
          <a:bodyPr/>
          <a:lstStyle/>
          <a:p>
            <a:pPr>
              <a:spcBef>
                <a:spcPts val="0"/>
              </a:spcBef>
              <a:spcAft>
                <a:spcPts val="1200"/>
              </a:spcAft>
              <a:defRPr/>
            </a:pPr>
            <a:r>
              <a:rPr lang="en-US" dirty="0"/>
              <a:t>The tax multiplier applies to changes in the </a:t>
            </a:r>
            <a:r>
              <a:rPr lang="en-US" i="1" dirty="0"/>
              <a:t>amount</a:t>
            </a:r>
            <a:r>
              <a:rPr lang="en-US" dirty="0"/>
              <a:t> of taxes, without changes in </a:t>
            </a:r>
            <a:r>
              <a:rPr lang="en-US" i="1" dirty="0"/>
              <a:t>tax rates</a:t>
            </a:r>
            <a:r>
              <a:rPr lang="en-US" dirty="0"/>
              <a:t>.</a:t>
            </a:r>
          </a:p>
          <a:p>
            <a:pPr>
              <a:spcBef>
                <a:spcPts val="0"/>
              </a:spcBef>
              <a:spcAft>
                <a:spcPts val="1200"/>
              </a:spcAft>
              <a:defRPr/>
            </a:pPr>
            <a:r>
              <a:rPr lang="en-US" i="1" dirty="0"/>
              <a:t>Example: In 2009 and 2010, the federal government enacted the </a:t>
            </a:r>
            <a:r>
              <a:rPr lang="en-US" dirty="0"/>
              <a:t>Making Work Pay Tax Credit</a:t>
            </a:r>
            <a:r>
              <a:rPr lang="en-US" i="1" dirty="0"/>
              <a:t>: a $400 reduction in taxes for working individuals ($800 for households).</a:t>
            </a:r>
          </a:p>
          <a:p>
            <a:pPr>
              <a:spcBef>
                <a:spcPts val="0"/>
              </a:spcBef>
              <a:spcAft>
                <a:spcPts val="1200"/>
              </a:spcAft>
              <a:defRPr/>
            </a:pPr>
            <a:endParaRPr lang="en-US" dirty="0"/>
          </a:p>
          <a:p>
            <a:pPr>
              <a:spcBef>
                <a:spcPts val="0"/>
              </a:spcBef>
              <a:spcAft>
                <a:spcPts val="1200"/>
              </a:spcAft>
              <a:defRPr/>
            </a:pPr>
            <a:r>
              <a:rPr lang="en-US" dirty="0"/>
              <a:t>Decreases in tax rates have a slightly different effect:</a:t>
            </a:r>
          </a:p>
          <a:p>
            <a:pPr marL="457200" indent="-457200">
              <a:spcBef>
                <a:spcPts val="0"/>
              </a:spcBef>
              <a:spcAft>
                <a:spcPts val="1200"/>
              </a:spcAft>
              <a:buAutoNum type="arabicPeriod"/>
              <a:defRPr/>
            </a:pPr>
            <a:r>
              <a:rPr lang="en-US" dirty="0"/>
              <a:t>Increasing the disposable income of households, leading them to increase their consumption spending</a:t>
            </a:r>
          </a:p>
          <a:p>
            <a:pPr marL="457200" indent="-457200">
              <a:spcBef>
                <a:spcPts val="0"/>
              </a:spcBef>
              <a:spcAft>
                <a:spcPts val="1200"/>
              </a:spcAft>
              <a:buAutoNum type="arabicPeriod"/>
              <a:defRPr/>
            </a:pPr>
            <a:r>
              <a:rPr lang="en-US" dirty="0"/>
              <a:t>Increasing the size of the multiplier effect, since more of any increase in income becomes disposable income.</a:t>
            </a:r>
          </a:p>
        </p:txBody>
      </p:sp>
    </p:spTree>
    <p:extLst>
      <p:ext uri="{BB962C8B-B14F-4D97-AF65-F5344CB8AC3E}">
        <p14:creationId xmlns:p14="http://schemas.microsoft.com/office/powerpoint/2010/main" val="182372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500"/>
                                        <p:tgtEl>
                                          <p:spTgt spid="3">
                                            <p:txEl>
                                              <p:pRg st="4" end="4"/>
                                            </p:txEl>
                                          </p:spTgt>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Taking into account the effect of aggregate supply</a:t>
            </a:r>
          </a:p>
        </p:txBody>
      </p:sp>
      <p:sp>
        <p:nvSpPr>
          <p:cNvPr id="3" name="Text Placeholder 2"/>
          <p:cNvSpPr>
            <a:spLocks noGrp="1"/>
          </p:cNvSpPr>
          <p:nvPr>
            <p:ph type="body" sz="quarter" idx="11"/>
          </p:nvPr>
        </p:nvSpPr>
        <p:spPr>
          <a:xfrm>
            <a:off x="152400" y="838200"/>
            <a:ext cx="3581400" cy="5638800"/>
          </a:xfrm>
        </p:spPr>
        <p:txBody>
          <a:bodyPr/>
          <a:lstStyle/>
          <a:p>
            <a:pPr>
              <a:spcAft>
                <a:spcPts val="0"/>
              </a:spcAft>
              <a:defRPr/>
            </a:pPr>
            <a:r>
              <a:rPr lang="en-US" dirty="0"/>
              <a:t>An increase in aggregate demand will not only result in real GDP rising; it will also result in a price level increase, because the short-run aggregate supply curve is upward-sloping.</a:t>
            </a:r>
          </a:p>
          <a:p>
            <a:pPr>
              <a:spcAft>
                <a:spcPts val="0"/>
              </a:spcAft>
              <a:defRPr/>
            </a:pPr>
            <a:r>
              <a:rPr lang="en-US" dirty="0"/>
              <a:t>Suppose that between the autonomous and induced effects, fiscal policy causes aggregate demand to increase by $1.2 trillion.</a:t>
            </a:r>
          </a:p>
          <a:p>
            <a:pPr marL="342900" indent="-342900">
              <a:spcAft>
                <a:spcPts val="0"/>
              </a:spcAft>
              <a:buFont typeface="Arial" panose="020B0604020202020204" pitchFamily="34" charset="0"/>
              <a:buChar char="•"/>
              <a:defRPr/>
            </a:pPr>
            <a:r>
              <a:rPr lang="en-US" dirty="0"/>
              <a:t>The resulting real GDP increase is smaller—only $1.0 trillion. The price level also rises.</a:t>
            </a:r>
          </a:p>
        </p:txBody>
      </p:sp>
      <p:sp>
        <p:nvSpPr>
          <p:cNvPr id="4" name="Text Placeholder 3"/>
          <p:cNvSpPr>
            <a:spLocks noGrp="1"/>
          </p:cNvSpPr>
          <p:nvPr>
            <p:ph type="body" sz="quarter" idx="12"/>
          </p:nvPr>
        </p:nvSpPr>
        <p:spPr/>
        <p:txBody>
          <a:bodyPr/>
          <a:lstStyle/>
          <a:p>
            <a:r>
              <a:rPr lang="en-US" dirty="0"/>
              <a:t>The multiplier effect and aggregate supply</a:t>
            </a:r>
          </a:p>
        </p:txBody>
      </p:sp>
      <p:sp>
        <p:nvSpPr>
          <p:cNvPr id="5" name="Text Placeholder 4"/>
          <p:cNvSpPr>
            <a:spLocks noGrp="1"/>
          </p:cNvSpPr>
          <p:nvPr>
            <p:ph type="body" sz="quarter" idx="13"/>
          </p:nvPr>
        </p:nvSpPr>
        <p:spPr>
          <a:xfrm>
            <a:off x="4419600" y="5562600"/>
            <a:ext cx="1466850" cy="381000"/>
          </a:xfrm>
        </p:spPr>
        <p:txBody>
          <a:bodyPr/>
          <a:lstStyle/>
          <a:p>
            <a:r>
              <a:rPr lang="en-US" dirty="0"/>
              <a:t>Figure 16.10</a:t>
            </a:r>
          </a:p>
        </p:txBody>
      </p:sp>
      <p:pic>
        <p:nvPicPr>
          <p:cNvPr id="6"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2999" y="1524001"/>
            <a:ext cx="5528668" cy="3962400"/>
          </a:xfrm>
          <a:prstGeom prst="rect">
            <a:avLst/>
          </a:prstGeom>
        </p:spPr>
      </p:pic>
      <p:pic>
        <p:nvPicPr>
          <p:cNvPr id="7"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2999" y="1524001"/>
            <a:ext cx="5528668" cy="3962400"/>
          </a:xfrm>
          <a:prstGeom prst="rect">
            <a:avLst/>
          </a:prstGeom>
        </p:spPr>
      </p:pic>
      <p:pic>
        <p:nvPicPr>
          <p:cNvPr id="8" name="Imagen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92999" y="1524001"/>
            <a:ext cx="5528668" cy="3962400"/>
          </a:xfrm>
          <a:prstGeom prst="rect">
            <a:avLst/>
          </a:prstGeom>
        </p:spPr>
      </p:pic>
      <p:pic>
        <p:nvPicPr>
          <p:cNvPr id="9" name="Imagen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2999" y="1524001"/>
            <a:ext cx="5528668" cy="3962400"/>
          </a:xfrm>
          <a:prstGeom prst="rect">
            <a:avLst/>
          </a:prstGeom>
        </p:spPr>
      </p:pic>
      <p:pic>
        <p:nvPicPr>
          <p:cNvPr id="10" name="Imagen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92999" y="1524001"/>
            <a:ext cx="5528668" cy="3962400"/>
          </a:xfrm>
          <a:prstGeom prst="rect">
            <a:avLst/>
          </a:prstGeom>
        </p:spPr>
      </p:pic>
      <p:pic>
        <p:nvPicPr>
          <p:cNvPr id="11" name="Imagen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92999" y="1524001"/>
            <a:ext cx="5528668" cy="3962400"/>
          </a:xfrm>
          <a:prstGeom prst="rect">
            <a:avLst/>
          </a:prstGeom>
        </p:spPr>
      </p:pic>
      <p:pic>
        <p:nvPicPr>
          <p:cNvPr id="12" name="Imagen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92999" y="1524001"/>
            <a:ext cx="5528668" cy="3962400"/>
          </a:xfrm>
          <a:prstGeom prst="rect">
            <a:avLst/>
          </a:prstGeom>
        </p:spPr>
      </p:pic>
      <p:pic>
        <p:nvPicPr>
          <p:cNvPr id="13" name="Imagen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92999" y="1524001"/>
            <a:ext cx="5528668" cy="3962400"/>
          </a:xfrm>
          <a:prstGeom prst="rect">
            <a:avLst/>
          </a:prstGeom>
        </p:spPr>
      </p:pic>
      <p:pic>
        <p:nvPicPr>
          <p:cNvPr id="14" name="Imagen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492999" y="1524001"/>
            <a:ext cx="5528668" cy="3962400"/>
          </a:xfrm>
          <a:prstGeom prst="rect">
            <a:avLst/>
          </a:prstGeom>
        </p:spPr>
      </p:pic>
      <p:pic>
        <p:nvPicPr>
          <p:cNvPr id="15" name="Imagen 1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492999" y="1524001"/>
            <a:ext cx="5528668" cy="3962400"/>
          </a:xfrm>
          <a:prstGeom prst="rect">
            <a:avLst/>
          </a:prstGeom>
        </p:spPr>
      </p:pic>
      <p:pic>
        <p:nvPicPr>
          <p:cNvPr id="16" name="Imagen 1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492999" y="1524001"/>
            <a:ext cx="5528668" cy="3962400"/>
          </a:xfrm>
          <a:prstGeom prst="rect">
            <a:avLst/>
          </a:prstGeom>
        </p:spPr>
      </p:pic>
      <p:pic>
        <p:nvPicPr>
          <p:cNvPr id="17" name="Imagen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492999" y="1524001"/>
            <a:ext cx="5528668" cy="3962400"/>
          </a:xfrm>
          <a:prstGeom prst="rect">
            <a:avLst/>
          </a:prstGeom>
        </p:spPr>
      </p:pic>
    </p:spTree>
    <p:extLst>
      <p:ext uri="{BB962C8B-B14F-4D97-AF65-F5344CB8AC3E}">
        <p14:creationId xmlns:p14="http://schemas.microsoft.com/office/powerpoint/2010/main" val="3878520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750"/>
                                        <p:tgtEl>
                                          <p:spTgt spid="6"/>
                                        </p:tgtEl>
                                      </p:cBhvr>
                                    </p:animEffect>
                                  </p:childTnLst>
                                </p:cTn>
                              </p:par>
                              <p:par>
                                <p:cTn id="12" presetID="22" presetClass="entr" presetSubtype="4"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750"/>
                                        <p:tgtEl>
                                          <p:spTgt spid="7"/>
                                        </p:tgtEl>
                                      </p:cBhvr>
                                    </p:animEffect>
                                  </p:childTnLst>
                                </p:cTn>
                              </p:par>
                              <p:par>
                                <p:cTn id="15" presetID="22" presetClass="entr" presetSubtype="8"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750"/>
                                        <p:tgtEl>
                                          <p:spTgt spid="8"/>
                                        </p:tgtEl>
                                      </p:cBhvr>
                                    </p:animEffect>
                                  </p:childTnLst>
                                </p:cTn>
                              </p:par>
                              <p:par>
                                <p:cTn id="18" presetID="22" presetClass="entr" presetSubtype="8"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750"/>
                                        <p:tgtEl>
                                          <p:spTgt spid="9"/>
                                        </p:tgtEl>
                                      </p:cBhvr>
                                    </p:animEffect>
                                  </p:childTnLst>
                                </p:cTn>
                              </p:par>
                              <p:par>
                                <p:cTn id="21" presetID="22" presetClass="entr" presetSubtype="8"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75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wipe(left)">
                                      <p:cBhvr>
                                        <p:cTn id="28" dur="500"/>
                                        <p:tgtEl>
                                          <p:spTgt spid="3">
                                            <p:txEl>
                                              <p:pRg st="1" end="1"/>
                                            </p:txEl>
                                          </p:spTgt>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750"/>
                                        <p:tgtEl>
                                          <p:spTgt spid="12"/>
                                        </p:tgtEl>
                                      </p:cBhvr>
                                    </p:animEffect>
                                  </p:childTnLst>
                                </p:cTn>
                              </p:par>
                              <p:par>
                                <p:cTn id="33" presetID="22" presetClass="entr" presetSubtype="1"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up)">
                                      <p:cBhvr>
                                        <p:cTn id="35" dur="750"/>
                                        <p:tgtEl>
                                          <p:spTgt spid="11"/>
                                        </p:tgtEl>
                                      </p:cBhvr>
                                    </p:animEffect>
                                  </p:childTnLst>
                                </p:cTn>
                              </p:par>
                            </p:childTnLst>
                          </p:cTn>
                        </p:par>
                        <p:par>
                          <p:cTn id="36" fill="hold">
                            <p:stCondLst>
                              <p:cond delay="1250"/>
                            </p:stCondLst>
                            <p:childTnLst>
                              <p:par>
                                <p:cTn id="37" presetID="22" presetClass="entr" presetSubtype="8"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750"/>
                                        <p:tgtEl>
                                          <p:spTgt spid="14"/>
                                        </p:tgtEl>
                                      </p:cBhvr>
                                    </p:animEffect>
                                  </p:childTnLst>
                                </p:cTn>
                              </p:par>
                              <p:par>
                                <p:cTn id="40" presetID="22" presetClass="entr" presetSubtype="8"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750"/>
                                        <p:tgtEl>
                                          <p:spTgt spid="13"/>
                                        </p:tgtEl>
                                      </p:cBhvr>
                                    </p:animEffect>
                                  </p:childTnLst>
                                </p:cTn>
                              </p:par>
                            </p:childTnLst>
                          </p:cTn>
                        </p:par>
                        <p:par>
                          <p:cTn id="43" fill="hold">
                            <p:stCondLst>
                              <p:cond delay="2000"/>
                            </p:stCondLst>
                            <p:childTnLst>
                              <p:par>
                                <p:cTn id="44" presetID="22" presetClass="entr" presetSubtype="8" fill="hold"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left)">
                                      <p:cBhvr>
                                        <p:cTn id="46" dur="75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3">
                                            <p:txEl>
                                              <p:pRg st="2" end="2"/>
                                            </p:txEl>
                                          </p:spTgt>
                                        </p:tgtEl>
                                        <p:attrNameLst>
                                          <p:attrName>style.visibility</p:attrName>
                                        </p:attrNameLst>
                                      </p:cBhvr>
                                      <p:to>
                                        <p:strVal val="visible"/>
                                      </p:to>
                                    </p:set>
                                    <p:animEffect transition="in" filter="wipe(left)">
                                      <p:cBhvr>
                                        <p:cTn id="51" dur="500"/>
                                        <p:tgtEl>
                                          <p:spTgt spid="3">
                                            <p:txEl>
                                              <p:pRg st="2" end="2"/>
                                            </p:txEl>
                                          </p:spTgt>
                                        </p:tgtEl>
                                      </p:cBhvr>
                                    </p:animEffect>
                                  </p:childTnLst>
                                </p:cTn>
                              </p:par>
                            </p:childTnLst>
                          </p:cTn>
                        </p:par>
                        <p:par>
                          <p:cTn id="52" fill="hold">
                            <p:stCondLst>
                              <p:cond delay="500"/>
                            </p:stCondLst>
                            <p:childTnLst>
                              <p:par>
                                <p:cTn id="53" presetID="22" presetClass="entr" presetSubtype="8"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left)">
                                      <p:cBhvr>
                                        <p:cTn id="55" dur="750"/>
                                        <p:tgtEl>
                                          <p:spTgt spid="16"/>
                                        </p:tgtEl>
                                      </p:cBhvr>
                                    </p:animEffect>
                                  </p:childTnLst>
                                </p:cTn>
                              </p:par>
                              <p:par>
                                <p:cTn id="56" presetID="22" presetClass="entr" presetSubtype="2" fill="hold"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wipe(right)">
                                      <p:cBhvr>
                                        <p:cTn id="58"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multipliers work in both directions</a:t>
            </a:r>
          </a:p>
        </p:txBody>
      </p:sp>
      <p:sp>
        <p:nvSpPr>
          <p:cNvPr id="3" name="Text Placeholder 2"/>
          <p:cNvSpPr>
            <a:spLocks noGrp="1"/>
          </p:cNvSpPr>
          <p:nvPr>
            <p:ph type="body" sz="quarter" idx="11"/>
          </p:nvPr>
        </p:nvSpPr>
        <p:spPr/>
        <p:txBody>
          <a:bodyPr/>
          <a:lstStyle/>
          <a:p>
            <a:r>
              <a:rPr lang="en-US" dirty="0"/>
              <a:t>An increase in government purchases and a cut in taxes have a positive multiplier effect.</a:t>
            </a:r>
          </a:p>
          <a:p>
            <a:r>
              <a:rPr lang="en-US" dirty="0"/>
              <a:t>A decrease in government purchases and an increase in taxes have a </a:t>
            </a:r>
            <a:r>
              <a:rPr lang="en-US" i="1" dirty="0"/>
              <a:t>negative</a:t>
            </a:r>
            <a:r>
              <a:rPr lang="en-US" dirty="0"/>
              <a:t> multiplier effect.</a:t>
            </a:r>
          </a:p>
          <a:p>
            <a:endParaRPr lang="en-US" dirty="0"/>
          </a:p>
          <a:p>
            <a:r>
              <a:rPr lang="en-US" i="1" dirty="0"/>
              <a:t>Example: a reduction in government spending on defense initially affects defense contractors; but then it would spread to suppliers to and employees of those contractors, and then to other firms and workers.</a:t>
            </a:r>
          </a:p>
        </p:txBody>
      </p:sp>
    </p:spTree>
    <p:extLst>
      <p:ext uri="{BB962C8B-B14F-4D97-AF65-F5344CB8AC3E}">
        <p14:creationId xmlns:p14="http://schemas.microsoft.com/office/powerpoint/2010/main" val="87608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66B3"/>
                </a:solidFill>
              </a:rPr>
              <a:t>The Limits of Using Fiscal Policy to Stabilize the Economy</a:t>
            </a:r>
          </a:p>
        </p:txBody>
      </p:sp>
      <p:sp>
        <p:nvSpPr>
          <p:cNvPr id="3" name="Content Placeholder 2"/>
          <p:cNvSpPr>
            <a:spLocks noGrp="1"/>
          </p:cNvSpPr>
          <p:nvPr>
            <p:ph sz="quarter" idx="10"/>
          </p:nvPr>
        </p:nvSpPr>
        <p:spPr/>
        <p:txBody>
          <a:bodyPr/>
          <a:lstStyle/>
          <a:p>
            <a:r>
              <a:rPr lang="en-US" dirty="0"/>
              <a:t>16.5</a:t>
            </a:r>
          </a:p>
        </p:txBody>
      </p:sp>
      <p:sp>
        <p:nvSpPr>
          <p:cNvPr id="4" name="Text Placeholder 3"/>
          <p:cNvSpPr>
            <a:spLocks noGrp="1"/>
          </p:cNvSpPr>
          <p:nvPr>
            <p:ph type="body" sz="quarter" idx="11"/>
          </p:nvPr>
        </p:nvSpPr>
        <p:spPr/>
        <p:txBody>
          <a:bodyPr/>
          <a:lstStyle/>
          <a:p>
            <a:r>
              <a:rPr lang="en-US" dirty="0"/>
              <a:t>Discuss the difficulties that can arise in implementing fiscal policy.</a:t>
            </a:r>
          </a:p>
        </p:txBody>
      </p:sp>
    </p:spTree>
    <p:extLst>
      <p:ext uri="{BB962C8B-B14F-4D97-AF65-F5344CB8AC3E}">
        <p14:creationId xmlns:p14="http://schemas.microsoft.com/office/powerpoint/2010/main" val="40043431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Can we use fiscal policy to stabilize the economy?</a:t>
            </a:r>
          </a:p>
        </p:txBody>
      </p:sp>
      <p:sp>
        <p:nvSpPr>
          <p:cNvPr id="3" name="Text Placeholder 2"/>
          <p:cNvSpPr>
            <a:spLocks noGrp="1"/>
          </p:cNvSpPr>
          <p:nvPr>
            <p:ph type="body" sz="quarter" idx="11"/>
          </p:nvPr>
        </p:nvSpPr>
        <p:spPr/>
        <p:txBody>
          <a:bodyPr/>
          <a:lstStyle/>
          <a:p>
            <a:pPr>
              <a:spcBef>
                <a:spcPts val="0"/>
              </a:spcBef>
              <a:spcAft>
                <a:spcPts val="1200"/>
              </a:spcAft>
              <a:defRPr/>
            </a:pPr>
            <a:r>
              <a:rPr lang="en-US" dirty="0"/>
              <a:t>For several reasons, fiscal policy may be even less effective than monetary policy at countercyclical stabilization:</a:t>
            </a:r>
          </a:p>
          <a:p>
            <a:pPr marL="342900" indent="-342900">
              <a:spcBef>
                <a:spcPts val="0"/>
              </a:spcBef>
              <a:spcAft>
                <a:spcPts val="1200"/>
              </a:spcAft>
              <a:buFont typeface="Arial" pitchFamily="34" charset="0"/>
              <a:buChar char="•"/>
              <a:defRPr/>
            </a:pPr>
            <a:r>
              <a:rPr lang="en-US" i="1" dirty="0"/>
              <a:t>Timing</a:t>
            </a:r>
            <a:r>
              <a:rPr lang="en-US" dirty="0"/>
              <a:t> fiscal policy is harder, due to:</a:t>
            </a:r>
          </a:p>
          <a:p>
            <a:pPr marL="800100" lvl="1" indent="-342900">
              <a:spcBef>
                <a:spcPts val="0"/>
              </a:spcBef>
              <a:spcAft>
                <a:spcPts val="1200"/>
              </a:spcAft>
              <a:buFont typeface="Arial" pitchFamily="34" charset="0"/>
              <a:buChar char="•"/>
              <a:defRPr/>
            </a:pPr>
            <a:r>
              <a:rPr lang="en-US" sz="2200" dirty="0"/>
              <a:t>Legislative delay: Congress needs to agree on the actions</a:t>
            </a:r>
          </a:p>
          <a:p>
            <a:pPr marL="800100" lvl="1" indent="-342900">
              <a:spcBef>
                <a:spcPts val="0"/>
              </a:spcBef>
              <a:spcAft>
                <a:spcPts val="1200"/>
              </a:spcAft>
              <a:buFont typeface="Arial" pitchFamily="34" charset="0"/>
              <a:buChar char="•"/>
              <a:defRPr/>
            </a:pPr>
            <a:r>
              <a:rPr lang="en-US" sz="2200" dirty="0"/>
              <a:t>Implementation delay: Large spending projects may take months or even years to begin, even once approved.</a:t>
            </a:r>
          </a:p>
          <a:p>
            <a:pPr marL="342900" indent="-342900">
              <a:spcBef>
                <a:spcPts val="0"/>
              </a:spcBef>
              <a:spcAft>
                <a:spcPts val="1200"/>
              </a:spcAft>
              <a:buFont typeface="Arial" pitchFamily="34" charset="0"/>
              <a:buChar char="•"/>
              <a:defRPr/>
            </a:pPr>
            <a:r>
              <a:rPr lang="en-US" dirty="0"/>
              <a:t>Government spending might </a:t>
            </a:r>
            <a:r>
              <a:rPr lang="en-US" b="1" i="1" dirty="0"/>
              <a:t>crowd out</a:t>
            </a:r>
            <a:r>
              <a:rPr lang="en-US" b="1" dirty="0"/>
              <a:t> </a:t>
            </a:r>
            <a:r>
              <a:rPr lang="en-US" dirty="0"/>
              <a:t>private spending</a:t>
            </a:r>
          </a:p>
          <a:p>
            <a:pPr>
              <a:spcBef>
                <a:spcPts val="0"/>
              </a:spcBef>
              <a:spcAft>
                <a:spcPts val="1200"/>
              </a:spcAft>
              <a:defRPr/>
            </a:pPr>
            <a:r>
              <a:rPr lang="en-US" b="1" dirty="0"/>
              <a:t>Crowding out</a:t>
            </a:r>
            <a:r>
              <a:rPr lang="en-US" dirty="0"/>
              <a:t>: A decline in private expenditures as a result of an increase in government purchases</a:t>
            </a:r>
          </a:p>
        </p:txBody>
      </p:sp>
    </p:spTree>
    <p:extLst>
      <p:ext uri="{BB962C8B-B14F-4D97-AF65-F5344CB8AC3E}">
        <p14:creationId xmlns:p14="http://schemas.microsoft.com/office/powerpoint/2010/main" val="262205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Crowding out in the short run—money market</a:t>
            </a:r>
          </a:p>
        </p:txBody>
      </p:sp>
      <p:sp>
        <p:nvSpPr>
          <p:cNvPr id="3" name="Text Placeholder 2"/>
          <p:cNvSpPr>
            <a:spLocks noGrp="1"/>
          </p:cNvSpPr>
          <p:nvPr>
            <p:ph type="body" sz="quarter" idx="11"/>
          </p:nvPr>
        </p:nvSpPr>
        <p:spPr>
          <a:xfrm>
            <a:off x="152400" y="838200"/>
            <a:ext cx="3200400" cy="5638800"/>
          </a:xfrm>
        </p:spPr>
        <p:txBody>
          <a:bodyPr/>
          <a:lstStyle/>
          <a:p>
            <a:pPr>
              <a:spcBef>
                <a:spcPts val="0"/>
              </a:spcBef>
              <a:spcAft>
                <a:spcPts val="1200"/>
              </a:spcAft>
              <a:defRPr/>
            </a:pPr>
            <a:r>
              <a:rPr lang="en-US" dirty="0"/>
              <a:t>A temporary increase in government purchases will cause the demand for money, and hence the interest rate, to rise.</a:t>
            </a:r>
          </a:p>
          <a:p>
            <a:pPr>
              <a:spcBef>
                <a:spcPts val="0"/>
              </a:spcBef>
              <a:spcAft>
                <a:spcPts val="1200"/>
              </a:spcAft>
              <a:defRPr/>
            </a:pPr>
            <a:r>
              <a:rPr lang="en-US" dirty="0"/>
              <a:t>But with the higher interest rate, consumption, investment, and net exports all fall.</a:t>
            </a:r>
          </a:p>
        </p:txBody>
      </p:sp>
      <p:sp>
        <p:nvSpPr>
          <p:cNvPr id="4" name="Text Placeholder 3"/>
          <p:cNvSpPr>
            <a:spLocks noGrp="1"/>
          </p:cNvSpPr>
          <p:nvPr>
            <p:ph type="body" sz="quarter" idx="12"/>
          </p:nvPr>
        </p:nvSpPr>
        <p:spPr/>
        <p:txBody>
          <a:bodyPr/>
          <a:lstStyle/>
          <a:p>
            <a:r>
              <a:rPr lang="en-US" dirty="0"/>
              <a:t>An expansionary fiscal policy increases interest rates</a:t>
            </a:r>
          </a:p>
        </p:txBody>
      </p:sp>
      <p:sp>
        <p:nvSpPr>
          <p:cNvPr id="5" name="Text Placeholder 4"/>
          <p:cNvSpPr>
            <a:spLocks noGrp="1"/>
          </p:cNvSpPr>
          <p:nvPr>
            <p:ph type="body" sz="quarter" idx="13"/>
          </p:nvPr>
        </p:nvSpPr>
        <p:spPr>
          <a:xfrm>
            <a:off x="4419600" y="5562600"/>
            <a:ext cx="1466850" cy="381000"/>
          </a:xfrm>
        </p:spPr>
        <p:txBody>
          <a:bodyPr/>
          <a:lstStyle/>
          <a:p>
            <a:r>
              <a:rPr lang="en-US" dirty="0"/>
              <a:t>Figure 16.11</a:t>
            </a:r>
          </a:p>
        </p:txBody>
      </p:sp>
      <p:pic>
        <p:nvPicPr>
          <p:cNvPr id="6" name="Picture 5" descr="Fig27-11-1"/>
          <p:cNvPicPr>
            <a:picLocks noChangeAspect="1" noChangeArrowheads="1"/>
          </p:cNvPicPr>
          <p:nvPr/>
        </p:nvPicPr>
        <p:blipFill>
          <a:blip r:embed="rId3"/>
          <a:srcRect/>
          <a:stretch>
            <a:fillRect/>
          </a:stretch>
        </p:blipFill>
        <p:spPr bwMode="auto">
          <a:xfrm>
            <a:off x="3321050" y="1017588"/>
            <a:ext cx="5772150" cy="4391025"/>
          </a:xfrm>
          <a:prstGeom prst="rect">
            <a:avLst/>
          </a:prstGeom>
          <a:noFill/>
          <a:ln w="9525">
            <a:noFill/>
            <a:miter lim="800000"/>
            <a:headEnd/>
            <a:tailEnd/>
          </a:ln>
        </p:spPr>
      </p:pic>
      <p:pic>
        <p:nvPicPr>
          <p:cNvPr id="7" name="Picture 6" descr="Fig27-11-2"/>
          <p:cNvPicPr>
            <a:picLocks noChangeAspect="1" noChangeArrowheads="1"/>
          </p:cNvPicPr>
          <p:nvPr/>
        </p:nvPicPr>
        <p:blipFill>
          <a:blip r:embed="rId4"/>
          <a:srcRect/>
          <a:stretch>
            <a:fillRect/>
          </a:stretch>
        </p:blipFill>
        <p:spPr bwMode="auto">
          <a:xfrm>
            <a:off x="3321050" y="1017588"/>
            <a:ext cx="5772150" cy="4391025"/>
          </a:xfrm>
          <a:prstGeom prst="rect">
            <a:avLst/>
          </a:prstGeom>
          <a:noFill/>
          <a:ln w="9525">
            <a:noFill/>
            <a:miter lim="800000"/>
            <a:headEnd/>
            <a:tailEnd/>
          </a:ln>
        </p:spPr>
      </p:pic>
      <p:pic>
        <p:nvPicPr>
          <p:cNvPr id="8" name="Picture 7" descr="Fig27-11-3"/>
          <p:cNvPicPr>
            <a:picLocks noChangeAspect="1" noChangeArrowheads="1"/>
          </p:cNvPicPr>
          <p:nvPr/>
        </p:nvPicPr>
        <p:blipFill>
          <a:blip r:embed="rId5"/>
          <a:srcRect/>
          <a:stretch>
            <a:fillRect/>
          </a:stretch>
        </p:blipFill>
        <p:spPr bwMode="auto">
          <a:xfrm>
            <a:off x="3321050" y="1017588"/>
            <a:ext cx="5772150" cy="4391025"/>
          </a:xfrm>
          <a:prstGeom prst="rect">
            <a:avLst/>
          </a:prstGeom>
          <a:noFill/>
          <a:ln w="9525">
            <a:noFill/>
            <a:miter lim="800000"/>
            <a:headEnd/>
            <a:tailEnd/>
          </a:ln>
        </p:spPr>
      </p:pic>
      <p:pic>
        <p:nvPicPr>
          <p:cNvPr id="9" name="Picture 8" descr="Fig27-11-4"/>
          <p:cNvPicPr>
            <a:picLocks noChangeAspect="1" noChangeArrowheads="1"/>
          </p:cNvPicPr>
          <p:nvPr/>
        </p:nvPicPr>
        <p:blipFill>
          <a:blip r:embed="rId6"/>
          <a:srcRect/>
          <a:stretch>
            <a:fillRect/>
          </a:stretch>
        </p:blipFill>
        <p:spPr bwMode="auto">
          <a:xfrm>
            <a:off x="3321050" y="1017588"/>
            <a:ext cx="5772150" cy="4391025"/>
          </a:xfrm>
          <a:prstGeom prst="rect">
            <a:avLst/>
          </a:prstGeom>
          <a:noFill/>
          <a:ln w="9525">
            <a:noFill/>
            <a:miter lim="800000"/>
            <a:headEnd/>
            <a:tailEnd/>
          </a:ln>
        </p:spPr>
      </p:pic>
      <p:pic>
        <p:nvPicPr>
          <p:cNvPr id="10" name="Picture 9" descr="Fig27-11-5"/>
          <p:cNvPicPr>
            <a:picLocks noChangeAspect="1" noChangeArrowheads="1"/>
          </p:cNvPicPr>
          <p:nvPr/>
        </p:nvPicPr>
        <p:blipFill>
          <a:blip r:embed="rId7"/>
          <a:srcRect/>
          <a:stretch>
            <a:fillRect/>
          </a:stretch>
        </p:blipFill>
        <p:spPr bwMode="auto">
          <a:xfrm>
            <a:off x="3321050" y="1017588"/>
            <a:ext cx="5772150" cy="4391025"/>
          </a:xfrm>
          <a:prstGeom prst="rect">
            <a:avLst/>
          </a:prstGeom>
          <a:noFill/>
          <a:ln w="9525">
            <a:noFill/>
            <a:miter lim="800000"/>
            <a:headEnd/>
            <a:tailEnd/>
          </a:ln>
        </p:spPr>
      </p:pic>
    </p:spTree>
    <p:extLst>
      <p:ext uri="{BB962C8B-B14F-4D97-AF65-F5344CB8AC3E}">
        <p14:creationId xmlns:p14="http://schemas.microsoft.com/office/powerpoint/2010/main" val="3107373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1000"/>
                                        <p:tgtEl>
                                          <p:spTgt spid="7"/>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1000"/>
                                        <p:tgtEl>
                                          <p:spTgt spid="8"/>
                                        </p:tgtEl>
                                      </p:cBhvr>
                                    </p:animEffect>
                                  </p:childTnLst>
                                </p:cTn>
                              </p:par>
                            </p:childTnLst>
                          </p:cTn>
                        </p:par>
                        <p:par>
                          <p:cTn id="20" fill="hold">
                            <p:stCondLst>
                              <p:cond delay="3000"/>
                            </p:stCondLst>
                            <p:childTnLst>
                              <p:par>
                                <p:cTn id="21" presetID="2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1000"/>
                                        <p:tgtEl>
                                          <p:spTgt spid="9"/>
                                        </p:tgtEl>
                                      </p:cBhvr>
                                    </p:animEffect>
                                  </p:childTnLst>
                                </p:cTn>
                              </p:par>
                            </p:childTnLst>
                          </p:cTn>
                        </p:par>
                        <p:par>
                          <p:cTn id="24" fill="hold">
                            <p:stCondLst>
                              <p:cond delay="4000"/>
                            </p:stCondLst>
                            <p:childTnLst>
                              <p:par>
                                <p:cTn id="25" presetID="22" presetClass="entr" presetSubtype="8"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1000"/>
                                        <p:tgtEl>
                                          <p:spTgt spid="10"/>
                                        </p:tgtEl>
                                      </p:cBhvr>
                                    </p:animEffect>
                                  </p:childTnLst>
                                </p:cTn>
                              </p:par>
                            </p:childTnLst>
                          </p:cTn>
                        </p:par>
                        <p:par>
                          <p:cTn id="28" fill="hold">
                            <p:stCondLst>
                              <p:cond delay="5000"/>
                            </p:stCondLst>
                            <p:childTnLst>
                              <p:par>
                                <p:cTn id="29" presetID="22" presetClass="entr" presetSubtype="8" fill="hold" nodeType="after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wipe(left)">
                                      <p:cBhvr>
                                        <p:cTn id="3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Does government spending create jobs?</a:t>
            </a:r>
          </a:p>
        </p:txBody>
      </p:sp>
      <p:sp>
        <p:nvSpPr>
          <p:cNvPr id="3" name="Text Placeholder 2"/>
          <p:cNvSpPr>
            <a:spLocks noGrp="1"/>
          </p:cNvSpPr>
          <p:nvPr>
            <p:ph type="body" sz="quarter" idx="11"/>
          </p:nvPr>
        </p:nvSpPr>
        <p:spPr/>
        <p:txBody>
          <a:bodyPr/>
          <a:lstStyle/>
          <a:p>
            <a:pPr>
              <a:spcBef>
                <a:spcPts val="0"/>
              </a:spcBef>
              <a:spcAft>
                <a:spcPts val="1200"/>
              </a:spcAft>
              <a:defRPr/>
            </a:pPr>
            <a:r>
              <a:rPr lang="en-US" dirty="0"/>
              <a:t>Government spending is a component of real GDP:</a:t>
            </a:r>
          </a:p>
          <a:p>
            <a:pPr>
              <a:spcBef>
                <a:spcPts val="0"/>
              </a:spcBef>
              <a:spcAft>
                <a:spcPts val="1200"/>
              </a:spcAft>
              <a:defRPr/>
            </a:pPr>
            <a:r>
              <a:rPr lang="en-US" dirty="0"/>
              <a:t>	Y = C + I + G + NX</a:t>
            </a:r>
          </a:p>
          <a:p>
            <a:pPr>
              <a:spcBef>
                <a:spcPts val="0"/>
              </a:spcBef>
              <a:spcAft>
                <a:spcPts val="1200"/>
              </a:spcAft>
              <a:defRPr/>
            </a:pPr>
            <a:r>
              <a:rPr lang="en-US" dirty="0"/>
              <a:t>This makes it appear as though increases in government spending increase output—and hence other relevant economic variables like employment.</a:t>
            </a:r>
          </a:p>
          <a:p>
            <a:pPr>
              <a:spcBef>
                <a:spcPts val="0"/>
              </a:spcBef>
              <a:spcAft>
                <a:spcPts val="1200"/>
              </a:spcAft>
              <a:defRPr/>
            </a:pPr>
            <a:endParaRPr lang="en-US" dirty="0"/>
          </a:p>
          <a:p>
            <a:pPr>
              <a:spcBef>
                <a:spcPts val="0"/>
              </a:spcBef>
              <a:spcAft>
                <a:spcPts val="1200"/>
              </a:spcAft>
              <a:defRPr/>
            </a:pPr>
            <a:r>
              <a:rPr lang="en-US" dirty="0"/>
              <a:t>However some economists argue that government spending simply shifts employment from one group to another—it does not increase </a:t>
            </a:r>
            <a:r>
              <a:rPr lang="en-US" i="1" dirty="0"/>
              <a:t>total employment</a:t>
            </a:r>
            <a:r>
              <a:rPr lang="en-US" dirty="0"/>
              <a:t>.</a:t>
            </a:r>
          </a:p>
          <a:p>
            <a:pPr marL="342900" indent="-342900">
              <a:spcBef>
                <a:spcPts val="0"/>
              </a:spcBef>
              <a:spcAft>
                <a:spcPts val="1200"/>
              </a:spcAft>
              <a:buFont typeface="Arial" panose="020B0604020202020204" pitchFamily="34" charset="0"/>
              <a:buChar char="•"/>
              <a:defRPr/>
            </a:pPr>
            <a:r>
              <a:rPr lang="en-US" dirty="0"/>
              <a:t>This debate was particularly important after the 2007-2009 recession: can the government use </a:t>
            </a:r>
            <a:r>
              <a:rPr lang="en-US" i="1" dirty="0"/>
              <a:t>discretionary fiscal policy</a:t>
            </a:r>
            <a:r>
              <a:rPr lang="en-US" dirty="0"/>
              <a:t> to increase employment?</a:t>
            </a:r>
          </a:p>
        </p:txBody>
      </p:sp>
    </p:spTree>
    <p:extLst>
      <p:ext uri="{BB962C8B-B14F-4D97-AF65-F5344CB8AC3E}">
        <p14:creationId xmlns:p14="http://schemas.microsoft.com/office/powerpoint/2010/main" val="1617776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500"/>
                                        <p:tgtEl>
                                          <p:spTgt spid="3">
                                            <p:txEl>
                                              <p:pRg st="4" end="4"/>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Crowding out in the short run—AD-AS model</a:t>
            </a:r>
          </a:p>
        </p:txBody>
      </p:sp>
      <p:sp>
        <p:nvSpPr>
          <p:cNvPr id="3" name="Text Placeholder 2"/>
          <p:cNvSpPr>
            <a:spLocks noGrp="1"/>
          </p:cNvSpPr>
          <p:nvPr>
            <p:ph type="body" sz="quarter" idx="11"/>
          </p:nvPr>
        </p:nvSpPr>
        <p:spPr>
          <a:xfrm>
            <a:off x="152400" y="838200"/>
            <a:ext cx="3124200" cy="5638800"/>
          </a:xfrm>
        </p:spPr>
        <p:txBody>
          <a:bodyPr/>
          <a:lstStyle/>
          <a:p>
            <a:pPr>
              <a:spcBef>
                <a:spcPts val="0"/>
              </a:spcBef>
              <a:spcAft>
                <a:spcPts val="1200"/>
              </a:spcAft>
              <a:defRPr/>
            </a:pPr>
            <a:r>
              <a:rPr lang="en-US" dirty="0"/>
              <a:t>A temporary increase in government purchases will cause the demand for money, and hence the interest rate, to rise.</a:t>
            </a:r>
          </a:p>
          <a:p>
            <a:pPr marL="342900" indent="-342900">
              <a:spcBef>
                <a:spcPts val="0"/>
              </a:spcBef>
              <a:spcAft>
                <a:spcPts val="1200"/>
              </a:spcAft>
              <a:buFont typeface="Arial" panose="020B0604020202020204" pitchFamily="34" charset="0"/>
              <a:buChar char="•"/>
              <a:defRPr/>
            </a:pPr>
            <a:r>
              <a:rPr lang="en-US" dirty="0"/>
              <a:t>With the higher interest rate, consumption, investment, and net exports all fall.</a:t>
            </a:r>
          </a:p>
          <a:p>
            <a:pPr>
              <a:spcBef>
                <a:spcPts val="0"/>
              </a:spcBef>
              <a:spcAft>
                <a:spcPts val="1200"/>
              </a:spcAft>
              <a:defRPr/>
            </a:pPr>
            <a:r>
              <a:rPr lang="en-US" dirty="0"/>
              <a:t>So the initial increase in spending…</a:t>
            </a:r>
          </a:p>
          <a:p>
            <a:pPr>
              <a:spcBef>
                <a:spcPts val="0"/>
              </a:spcBef>
              <a:spcAft>
                <a:spcPts val="1200"/>
              </a:spcAft>
              <a:defRPr/>
            </a:pPr>
            <a:r>
              <a:rPr lang="en-US" dirty="0"/>
              <a:t>… is partially offset by the crowding out.</a:t>
            </a:r>
          </a:p>
        </p:txBody>
      </p:sp>
      <p:sp>
        <p:nvSpPr>
          <p:cNvPr id="4" name="Text Placeholder 3"/>
          <p:cNvSpPr>
            <a:spLocks noGrp="1"/>
          </p:cNvSpPr>
          <p:nvPr>
            <p:ph type="body" sz="quarter" idx="12"/>
          </p:nvPr>
        </p:nvSpPr>
        <p:spPr/>
        <p:txBody>
          <a:bodyPr/>
          <a:lstStyle/>
          <a:p>
            <a:r>
              <a:rPr lang="en-US" dirty="0"/>
              <a:t>The effect of crowding out in the short run</a:t>
            </a:r>
          </a:p>
        </p:txBody>
      </p:sp>
      <p:sp>
        <p:nvSpPr>
          <p:cNvPr id="5" name="Text Placeholder 4"/>
          <p:cNvSpPr>
            <a:spLocks noGrp="1"/>
          </p:cNvSpPr>
          <p:nvPr>
            <p:ph type="body" sz="quarter" idx="13"/>
          </p:nvPr>
        </p:nvSpPr>
        <p:spPr>
          <a:xfrm>
            <a:off x="4495800" y="5562600"/>
            <a:ext cx="1390650" cy="381000"/>
          </a:xfrm>
        </p:spPr>
        <p:txBody>
          <a:bodyPr/>
          <a:lstStyle/>
          <a:p>
            <a:r>
              <a:rPr lang="en-US" dirty="0"/>
              <a:t>Figure 16.12</a:t>
            </a:r>
          </a:p>
        </p:txBody>
      </p:sp>
      <p:pic>
        <p:nvPicPr>
          <p:cNvPr id="6"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3047" y="1066800"/>
            <a:ext cx="5884754" cy="4343400"/>
          </a:xfrm>
          <a:prstGeom prst="rect">
            <a:avLst/>
          </a:prstGeom>
        </p:spPr>
      </p:pic>
      <p:pic>
        <p:nvPicPr>
          <p:cNvPr id="7"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83047" y="1066800"/>
            <a:ext cx="5884754" cy="4343400"/>
          </a:xfrm>
          <a:prstGeom prst="rect">
            <a:avLst/>
          </a:prstGeom>
        </p:spPr>
      </p:pic>
      <p:pic>
        <p:nvPicPr>
          <p:cNvPr id="8" name="Imagen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83047" y="1066800"/>
            <a:ext cx="5884754" cy="4343400"/>
          </a:xfrm>
          <a:prstGeom prst="rect">
            <a:avLst/>
          </a:prstGeom>
        </p:spPr>
      </p:pic>
      <p:pic>
        <p:nvPicPr>
          <p:cNvPr id="9" name="Imagen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83047" y="1066800"/>
            <a:ext cx="5884754" cy="4343400"/>
          </a:xfrm>
          <a:prstGeom prst="rect">
            <a:avLst/>
          </a:prstGeom>
        </p:spPr>
      </p:pic>
      <p:pic>
        <p:nvPicPr>
          <p:cNvPr id="10" name="Imagen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83047" y="1066800"/>
            <a:ext cx="5884754" cy="4343400"/>
          </a:xfrm>
          <a:prstGeom prst="rect">
            <a:avLst/>
          </a:prstGeom>
        </p:spPr>
      </p:pic>
      <p:pic>
        <p:nvPicPr>
          <p:cNvPr id="11" name="Imagen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83047" y="1066800"/>
            <a:ext cx="5884754" cy="4343400"/>
          </a:xfrm>
          <a:prstGeom prst="rect">
            <a:avLst/>
          </a:prstGeom>
        </p:spPr>
      </p:pic>
      <p:pic>
        <p:nvPicPr>
          <p:cNvPr id="12" name="Imagen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83047" y="1066800"/>
            <a:ext cx="5884754" cy="4343400"/>
          </a:xfrm>
          <a:prstGeom prst="rect">
            <a:avLst/>
          </a:prstGeom>
        </p:spPr>
      </p:pic>
      <p:pic>
        <p:nvPicPr>
          <p:cNvPr id="13" name="Imagen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83047" y="1066800"/>
            <a:ext cx="5884754" cy="4343400"/>
          </a:xfrm>
          <a:prstGeom prst="rect">
            <a:avLst/>
          </a:prstGeom>
        </p:spPr>
      </p:pic>
      <p:pic>
        <p:nvPicPr>
          <p:cNvPr id="14" name="Imagen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183047" y="1066800"/>
            <a:ext cx="5884754" cy="4343400"/>
          </a:xfrm>
          <a:prstGeom prst="rect">
            <a:avLst/>
          </a:prstGeom>
        </p:spPr>
      </p:pic>
      <p:pic>
        <p:nvPicPr>
          <p:cNvPr id="15" name="Imagen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183047" y="1066800"/>
            <a:ext cx="5884754" cy="4343400"/>
          </a:xfrm>
          <a:prstGeom prst="rect">
            <a:avLst/>
          </a:prstGeom>
        </p:spPr>
      </p:pic>
      <p:pic>
        <p:nvPicPr>
          <p:cNvPr id="16" name="Imagen 1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183047" y="1066800"/>
            <a:ext cx="5884754" cy="4343400"/>
          </a:xfrm>
          <a:prstGeom prst="rect">
            <a:avLst/>
          </a:prstGeom>
        </p:spPr>
      </p:pic>
      <p:pic>
        <p:nvPicPr>
          <p:cNvPr id="17" name="Imagen 1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183047" y="1066800"/>
            <a:ext cx="5884754" cy="4343400"/>
          </a:xfrm>
          <a:prstGeom prst="rect">
            <a:avLst/>
          </a:prstGeom>
        </p:spPr>
      </p:pic>
      <p:pic>
        <p:nvPicPr>
          <p:cNvPr id="18" name="Imagen 1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183047" y="1066800"/>
            <a:ext cx="5884754" cy="4343400"/>
          </a:xfrm>
          <a:prstGeom prst="rect">
            <a:avLst/>
          </a:prstGeom>
        </p:spPr>
      </p:pic>
    </p:spTree>
    <p:extLst>
      <p:ext uri="{BB962C8B-B14F-4D97-AF65-F5344CB8AC3E}">
        <p14:creationId xmlns:p14="http://schemas.microsoft.com/office/powerpoint/2010/main" val="274861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750"/>
                                        <p:tgtEl>
                                          <p:spTgt spid="6"/>
                                        </p:tgtEl>
                                      </p:cBhvr>
                                    </p:animEffect>
                                  </p:childTnLst>
                                </p:cTn>
                              </p:par>
                              <p:par>
                                <p:cTn id="16" presetID="2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750"/>
                                        <p:tgtEl>
                                          <p:spTgt spid="7"/>
                                        </p:tgtEl>
                                      </p:cBhvr>
                                    </p:animEffect>
                                  </p:childTnLst>
                                </p:cTn>
                              </p:par>
                              <p:par>
                                <p:cTn id="19" presetID="22" presetClass="entr" presetSubtype="8"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750"/>
                                        <p:tgtEl>
                                          <p:spTgt spid="8"/>
                                        </p:tgtEl>
                                      </p:cBhvr>
                                    </p:animEffect>
                                  </p:childTnLst>
                                </p:cTn>
                              </p:par>
                              <p:par>
                                <p:cTn id="22" presetID="2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750"/>
                                        <p:tgtEl>
                                          <p:spTgt spid="9"/>
                                        </p:tgtEl>
                                      </p:cBhvr>
                                    </p:animEffect>
                                  </p:childTnLst>
                                </p:cTn>
                              </p:par>
                              <p:par>
                                <p:cTn id="25" presetID="22" presetClass="entr" presetSubtype="1"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75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wipe(left)">
                                      <p:cBhvr>
                                        <p:cTn id="32" dur="500"/>
                                        <p:tgtEl>
                                          <p:spTgt spid="3">
                                            <p:txEl>
                                              <p:pRg st="2" end="2"/>
                                            </p:txEl>
                                          </p:spTgt>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750"/>
                                        <p:tgtEl>
                                          <p:spTgt spid="13"/>
                                        </p:tgtEl>
                                      </p:cBhvr>
                                    </p:animEffect>
                                  </p:childTnLst>
                                </p:cTn>
                              </p:par>
                            </p:childTnLst>
                          </p:cTn>
                        </p:par>
                        <p:par>
                          <p:cTn id="37" fill="hold">
                            <p:stCondLst>
                              <p:cond delay="1250"/>
                            </p:stCondLst>
                            <p:childTnLst>
                              <p:par>
                                <p:cTn id="38" presetID="22" presetClass="entr" presetSubtype="8"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750"/>
                                        <p:tgtEl>
                                          <p:spTgt spid="11"/>
                                        </p:tgtEl>
                                      </p:cBhvr>
                                    </p:animEffect>
                                  </p:childTnLst>
                                </p:cTn>
                              </p:par>
                            </p:childTnLst>
                          </p:cTn>
                        </p:par>
                        <p:par>
                          <p:cTn id="41" fill="hold">
                            <p:stCondLst>
                              <p:cond delay="2000"/>
                            </p:stCondLst>
                            <p:childTnLst>
                              <p:par>
                                <p:cTn id="42" presetID="22" presetClass="entr" presetSubtype="1"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up)">
                                      <p:cBhvr>
                                        <p:cTn id="44" dur="750"/>
                                        <p:tgtEl>
                                          <p:spTgt spid="12"/>
                                        </p:tgtEl>
                                      </p:cBhvr>
                                    </p:animEffect>
                                  </p:childTnLst>
                                </p:cTn>
                              </p:par>
                            </p:childTnLst>
                          </p:cTn>
                        </p:par>
                        <p:par>
                          <p:cTn id="45" fill="hold">
                            <p:stCondLst>
                              <p:cond delay="2750"/>
                            </p:stCondLst>
                            <p:childTnLst>
                              <p:par>
                                <p:cTn id="46" presetID="22" presetClass="entr" presetSubtype="8" fill="hold"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750"/>
                                        <p:tgtEl>
                                          <p:spTgt spid="14"/>
                                        </p:tgtEl>
                                      </p:cBhvr>
                                    </p:animEffect>
                                  </p:childTnLst>
                                </p:cTn>
                              </p:par>
                            </p:childTnLst>
                          </p:cTn>
                        </p:par>
                        <p:par>
                          <p:cTn id="49" fill="hold">
                            <p:stCondLst>
                              <p:cond delay="3500"/>
                            </p:stCondLst>
                            <p:childTnLst>
                              <p:par>
                                <p:cTn id="50" presetID="22" presetClass="entr" presetSubtype="8" fill="hold" nodeType="afterEffect">
                                  <p:stCondLst>
                                    <p:cond delay="0"/>
                                  </p:stCondLst>
                                  <p:childTnLst>
                                    <p:set>
                                      <p:cBhvr>
                                        <p:cTn id="51" dur="1" fill="hold">
                                          <p:stCondLst>
                                            <p:cond delay="0"/>
                                          </p:stCondLst>
                                        </p:cTn>
                                        <p:tgtEl>
                                          <p:spTgt spid="3">
                                            <p:txEl>
                                              <p:pRg st="3" end="3"/>
                                            </p:txEl>
                                          </p:spTgt>
                                        </p:tgtEl>
                                        <p:attrNameLst>
                                          <p:attrName>style.visibility</p:attrName>
                                        </p:attrNameLst>
                                      </p:cBhvr>
                                      <p:to>
                                        <p:strVal val="visible"/>
                                      </p:to>
                                    </p:set>
                                    <p:animEffect transition="in" filter="wipe(left)">
                                      <p:cBhvr>
                                        <p:cTn id="52" dur="500"/>
                                        <p:tgtEl>
                                          <p:spTgt spid="3">
                                            <p:txEl>
                                              <p:pRg st="3" end="3"/>
                                            </p:txEl>
                                          </p:spTgt>
                                        </p:tgtEl>
                                      </p:cBhvr>
                                    </p:animEffect>
                                  </p:childTnLst>
                                </p:cTn>
                              </p:par>
                            </p:childTnLst>
                          </p:cTn>
                        </p:par>
                        <p:par>
                          <p:cTn id="53" fill="hold">
                            <p:stCondLst>
                              <p:cond delay="4000"/>
                            </p:stCondLst>
                            <p:childTnLst>
                              <p:par>
                                <p:cTn id="54" presetID="22" presetClass="entr" presetSubtype="8" fill="hold"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left)">
                                      <p:cBhvr>
                                        <p:cTn id="56" dur="750"/>
                                        <p:tgtEl>
                                          <p:spTgt spid="17"/>
                                        </p:tgtEl>
                                      </p:cBhvr>
                                    </p:animEffect>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right)">
                                      <p:cBhvr>
                                        <p:cTn id="60" dur="750"/>
                                        <p:tgtEl>
                                          <p:spTgt spid="15"/>
                                        </p:tgtEl>
                                      </p:cBhvr>
                                    </p:animEffect>
                                  </p:childTnLst>
                                </p:cTn>
                              </p:par>
                            </p:childTnLst>
                          </p:cTn>
                        </p:par>
                        <p:par>
                          <p:cTn id="61" fill="hold">
                            <p:stCondLst>
                              <p:cond delay="5500"/>
                            </p:stCondLst>
                            <p:childTnLst>
                              <p:par>
                                <p:cTn id="62" presetID="22" presetClass="entr" presetSubtype="2" fill="hold"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right)">
                                      <p:cBhvr>
                                        <p:cTn id="64" dur="750"/>
                                        <p:tgtEl>
                                          <p:spTgt spid="16"/>
                                        </p:tgtEl>
                                      </p:cBhvr>
                                    </p:animEffect>
                                  </p:childTnLst>
                                </p:cTn>
                              </p:par>
                            </p:childTnLst>
                          </p:cTn>
                        </p:par>
                        <p:par>
                          <p:cTn id="65" fill="hold">
                            <p:stCondLst>
                              <p:cond delay="6250"/>
                            </p:stCondLst>
                            <p:childTnLst>
                              <p:par>
                                <p:cTn id="66" presetID="22" presetClass="entr" presetSubtype="1" fill="hold" nodeType="after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wipe(up)">
                                      <p:cBhvr>
                                        <p:cTn id="68"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Crowding out in the long run</a:t>
            </a:r>
          </a:p>
        </p:txBody>
      </p:sp>
      <p:sp>
        <p:nvSpPr>
          <p:cNvPr id="3" name="Text Placeholder 2"/>
          <p:cNvSpPr>
            <a:spLocks noGrp="1"/>
          </p:cNvSpPr>
          <p:nvPr>
            <p:ph type="body" sz="quarter" idx="11"/>
          </p:nvPr>
        </p:nvSpPr>
        <p:spPr/>
        <p:txBody>
          <a:bodyPr/>
          <a:lstStyle/>
          <a:p>
            <a:pPr>
              <a:spcBef>
                <a:spcPts val="0"/>
              </a:spcBef>
              <a:spcAft>
                <a:spcPts val="1200"/>
              </a:spcAft>
              <a:defRPr/>
            </a:pPr>
            <a:r>
              <a:rPr lang="en-US" dirty="0"/>
              <a:t>In the long run, the increase in government purchases will have no effect on real GDP: the reduction in consumption, investment, and net exports will exactly offset the increase in government purchases.</a:t>
            </a:r>
          </a:p>
          <a:p>
            <a:pPr marL="342900" indent="-342900">
              <a:spcBef>
                <a:spcPts val="0"/>
              </a:spcBef>
              <a:spcAft>
                <a:spcPts val="1200"/>
              </a:spcAft>
              <a:buFont typeface="Arial" panose="020B0604020202020204" pitchFamily="34" charset="0"/>
              <a:buChar char="•"/>
              <a:defRPr/>
            </a:pPr>
            <a:r>
              <a:rPr lang="en-US" dirty="0"/>
              <a:t>Why? Because </a:t>
            </a:r>
            <a:r>
              <a:rPr lang="en-US" i="1" dirty="0"/>
              <a:t>in the long run, the economy returns to potential GDP</a:t>
            </a:r>
            <a:r>
              <a:rPr lang="en-US" dirty="0"/>
              <a:t>, even without the government’s intervention.</a:t>
            </a:r>
          </a:p>
          <a:p>
            <a:pPr>
              <a:spcBef>
                <a:spcPts val="0"/>
              </a:spcBef>
              <a:spcAft>
                <a:spcPts val="1200"/>
              </a:spcAft>
              <a:defRPr/>
            </a:pPr>
            <a:endParaRPr lang="en-US" dirty="0"/>
          </a:p>
          <a:p>
            <a:pPr>
              <a:spcBef>
                <a:spcPts val="0"/>
              </a:spcBef>
              <a:spcAft>
                <a:spcPts val="1200"/>
              </a:spcAft>
              <a:defRPr/>
            </a:pPr>
            <a:r>
              <a:rPr lang="en-US" dirty="0"/>
              <a:t>The long run effect is simply to increase the size of the government sector within the economy.</a:t>
            </a:r>
          </a:p>
          <a:p>
            <a:pPr marL="342900" indent="-342900">
              <a:spcBef>
                <a:spcPts val="0"/>
              </a:spcBef>
              <a:spcAft>
                <a:spcPts val="1200"/>
              </a:spcAft>
              <a:buFont typeface="Arial" panose="020B0604020202020204" pitchFamily="34" charset="0"/>
              <a:buChar char="•"/>
              <a:defRPr/>
            </a:pPr>
            <a:r>
              <a:rPr lang="en-US" dirty="0"/>
              <a:t>Bear in mind that the long run may be many years away, however; so the intermediate increase in real GDP may be worth the cost.</a:t>
            </a:r>
          </a:p>
        </p:txBody>
      </p:sp>
    </p:spTree>
    <p:extLst>
      <p:ext uri="{BB962C8B-B14F-4D97-AF65-F5344CB8AC3E}">
        <p14:creationId xmlns:p14="http://schemas.microsoft.com/office/powerpoint/2010/main" val="1399590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Fiscal policy in action: the 2007-2009 recession</a:t>
            </a:r>
          </a:p>
        </p:txBody>
      </p:sp>
      <p:sp>
        <p:nvSpPr>
          <p:cNvPr id="3" name="Text Placeholder 2"/>
          <p:cNvSpPr>
            <a:spLocks noGrp="1"/>
          </p:cNvSpPr>
          <p:nvPr>
            <p:ph type="body" sz="quarter" idx="11"/>
          </p:nvPr>
        </p:nvSpPr>
        <p:spPr/>
        <p:txBody>
          <a:bodyPr/>
          <a:lstStyle/>
          <a:p>
            <a:pPr>
              <a:spcBef>
                <a:spcPts val="0"/>
              </a:spcBef>
              <a:spcAft>
                <a:spcPts val="1200"/>
              </a:spcAft>
              <a:defRPr/>
            </a:pPr>
            <a:r>
              <a:rPr lang="en-US" dirty="0"/>
              <a:t>In early 2008, believing a recession was imminent, Congress authorized a tax cut: a one-time </a:t>
            </a:r>
            <a:r>
              <a:rPr lang="en-US" i="1" dirty="0"/>
              <a:t>rebate</a:t>
            </a:r>
            <a:r>
              <a:rPr lang="en-US" dirty="0"/>
              <a:t> of taxes already paid, totaling $95 billion.</a:t>
            </a:r>
          </a:p>
          <a:p>
            <a:pPr marL="342900" indent="-342900">
              <a:spcBef>
                <a:spcPts val="0"/>
              </a:spcBef>
              <a:spcAft>
                <a:spcPts val="1200"/>
              </a:spcAft>
              <a:buFont typeface="Arial" panose="020B0604020202020204" pitchFamily="34" charset="0"/>
              <a:buChar char="•"/>
              <a:defRPr/>
            </a:pPr>
            <a:r>
              <a:rPr lang="en-US" dirty="0"/>
              <a:t>This resulted in a boost to consumers’ </a:t>
            </a:r>
            <a:r>
              <a:rPr lang="en-US" i="1" dirty="0"/>
              <a:t>current incomes</a:t>
            </a:r>
            <a:r>
              <a:rPr lang="en-US" dirty="0"/>
              <a:t>. Changes to current incomes result in smaller increases in spending than changes to </a:t>
            </a:r>
            <a:r>
              <a:rPr lang="en-US" i="1" dirty="0"/>
              <a:t>permanent incomes</a:t>
            </a:r>
            <a:r>
              <a:rPr lang="en-US" dirty="0"/>
              <a:t>, because people seek to “smooth” their consumption over time.</a:t>
            </a:r>
          </a:p>
          <a:p>
            <a:pPr marL="342900" indent="-342900">
              <a:spcBef>
                <a:spcPts val="0"/>
              </a:spcBef>
              <a:spcAft>
                <a:spcPts val="1200"/>
              </a:spcAft>
              <a:buFont typeface="Arial" panose="020B0604020202020204" pitchFamily="34" charset="0"/>
              <a:buChar char="•"/>
              <a:defRPr/>
            </a:pPr>
            <a:r>
              <a:rPr lang="en-US" dirty="0"/>
              <a:t>Economists estimate that consumers spent about 33-40% of the rebates they received; so the tax cut resulted in about $35 billion in increased spending.</a:t>
            </a:r>
          </a:p>
        </p:txBody>
      </p:sp>
    </p:spTree>
    <p:extLst>
      <p:ext uri="{BB962C8B-B14F-4D97-AF65-F5344CB8AC3E}">
        <p14:creationId xmlns:p14="http://schemas.microsoft.com/office/powerpoint/2010/main" val="198668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American Recovery and Reinvestment Act of 2009</a:t>
            </a:r>
          </a:p>
        </p:txBody>
      </p:sp>
      <p:sp>
        <p:nvSpPr>
          <p:cNvPr id="3" name="Text Placeholder 2"/>
          <p:cNvSpPr>
            <a:spLocks noGrp="1"/>
          </p:cNvSpPr>
          <p:nvPr>
            <p:ph type="body" sz="quarter" idx="11"/>
          </p:nvPr>
        </p:nvSpPr>
        <p:spPr>
          <a:xfrm>
            <a:off x="152400" y="4800600"/>
            <a:ext cx="8458200" cy="1981200"/>
          </a:xfrm>
        </p:spPr>
        <p:txBody>
          <a:bodyPr/>
          <a:lstStyle/>
          <a:p>
            <a:pPr>
              <a:spcAft>
                <a:spcPts val="0"/>
              </a:spcAft>
              <a:defRPr/>
            </a:pPr>
            <a:r>
              <a:rPr lang="en-US" dirty="0"/>
              <a:t>In 2009, Congress passed the “stimulus package”, a combination of increased government spending (about two-thirds)…</a:t>
            </a:r>
          </a:p>
          <a:p>
            <a:pPr>
              <a:spcAft>
                <a:spcPts val="0"/>
              </a:spcAft>
              <a:defRPr/>
            </a:pPr>
            <a:r>
              <a:rPr lang="en-US" dirty="0"/>
              <a:t>… and decreased taxes (about one-third).</a:t>
            </a:r>
          </a:p>
          <a:p>
            <a:pPr>
              <a:spcAft>
                <a:spcPts val="0"/>
              </a:spcAft>
              <a:defRPr/>
            </a:pPr>
            <a:r>
              <a:rPr lang="en-US" dirty="0"/>
              <a:t>At $840 billion, the stimulus package was by far the largest fiscal policy action in U.S. history.</a:t>
            </a:r>
          </a:p>
        </p:txBody>
      </p:sp>
      <p:sp>
        <p:nvSpPr>
          <p:cNvPr id="4" name="Text Placeholder 3"/>
          <p:cNvSpPr>
            <a:spLocks noGrp="1"/>
          </p:cNvSpPr>
          <p:nvPr>
            <p:ph type="body" sz="quarter" idx="12"/>
          </p:nvPr>
        </p:nvSpPr>
        <p:spPr>
          <a:xfrm>
            <a:off x="5867400" y="4351337"/>
            <a:ext cx="2667000" cy="449263"/>
          </a:xfrm>
        </p:spPr>
        <p:txBody>
          <a:bodyPr/>
          <a:lstStyle/>
          <a:p>
            <a:r>
              <a:rPr lang="en-US" dirty="0"/>
              <a:t>The 2009 stimulus package</a:t>
            </a:r>
          </a:p>
        </p:txBody>
      </p:sp>
      <p:sp>
        <p:nvSpPr>
          <p:cNvPr id="5" name="Text Placeholder 4"/>
          <p:cNvSpPr>
            <a:spLocks noGrp="1"/>
          </p:cNvSpPr>
          <p:nvPr>
            <p:ph type="body" sz="quarter" idx="13"/>
          </p:nvPr>
        </p:nvSpPr>
        <p:spPr>
          <a:xfrm>
            <a:off x="4419600" y="4351337"/>
            <a:ext cx="1466850" cy="381000"/>
          </a:xfrm>
        </p:spPr>
        <p:txBody>
          <a:bodyPr/>
          <a:lstStyle/>
          <a:p>
            <a:r>
              <a:rPr lang="en-US" dirty="0"/>
              <a:t>Figure 16.13</a:t>
            </a:r>
          </a:p>
        </p:txBody>
      </p:sp>
      <p:pic>
        <p:nvPicPr>
          <p:cNvPr id="6" name="Picture 5" descr="Fig15-13_PPT2.gif"/>
          <p:cNvPicPr>
            <a:picLocks noChangeAspect="1"/>
          </p:cNvPicPr>
          <p:nvPr/>
        </p:nvPicPr>
        <p:blipFill>
          <a:blip r:embed="rId3"/>
          <a:srcRect/>
          <a:stretch>
            <a:fillRect/>
          </a:stretch>
        </p:blipFill>
        <p:spPr bwMode="auto">
          <a:xfrm>
            <a:off x="219075" y="838200"/>
            <a:ext cx="5943600" cy="3600450"/>
          </a:xfrm>
          <a:prstGeom prst="rect">
            <a:avLst/>
          </a:prstGeom>
          <a:noFill/>
          <a:ln w="9525">
            <a:noFill/>
            <a:miter lim="800000"/>
            <a:headEnd/>
            <a:tailEnd/>
          </a:ln>
        </p:spPr>
      </p:pic>
      <p:pic>
        <p:nvPicPr>
          <p:cNvPr id="7" name="Picture 6" descr="Fig15-13_PPT3.gif"/>
          <p:cNvPicPr>
            <a:picLocks noChangeAspect="1"/>
          </p:cNvPicPr>
          <p:nvPr/>
        </p:nvPicPr>
        <p:blipFill>
          <a:blip r:embed="rId4"/>
          <a:srcRect/>
          <a:stretch>
            <a:fillRect/>
          </a:stretch>
        </p:blipFill>
        <p:spPr bwMode="auto">
          <a:xfrm>
            <a:off x="219075" y="838200"/>
            <a:ext cx="5943600" cy="3600450"/>
          </a:xfrm>
          <a:prstGeom prst="rect">
            <a:avLst/>
          </a:prstGeom>
          <a:noFill/>
          <a:ln w="9525">
            <a:noFill/>
            <a:miter lim="800000"/>
            <a:headEnd/>
            <a:tailEnd/>
          </a:ln>
        </p:spPr>
      </p:pic>
      <p:pic>
        <p:nvPicPr>
          <p:cNvPr id="8" name="Picture 7" descr="Fig15-13_PPT4.gif"/>
          <p:cNvPicPr>
            <a:picLocks noChangeAspect="1"/>
          </p:cNvPicPr>
          <p:nvPr/>
        </p:nvPicPr>
        <p:blipFill>
          <a:blip r:embed="rId5"/>
          <a:srcRect/>
          <a:stretch>
            <a:fillRect/>
          </a:stretch>
        </p:blipFill>
        <p:spPr bwMode="auto">
          <a:xfrm>
            <a:off x="219075" y="838200"/>
            <a:ext cx="5943600" cy="3600450"/>
          </a:xfrm>
          <a:prstGeom prst="rect">
            <a:avLst/>
          </a:prstGeom>
          <a:noFill/>
          <a:ln w="9525">
            <a:noFill/>
            <a:miter lim="800000"/>
            <a:headEnd/>
            <a:tailEnd/>
          </a:ln>
        </p:spPr>
      </p:pic>
      <p:pic>
        <p:nvPicPr>
          <p:cNvPr id="9" name="Picture 8" descr="Fig15-13_PPT5.gif"/>
          <p:cNvPicPr>
            <a:picLocks noChangeAspect="1"/>
          </p:cNvPicPr>
          <p:nvPr/>
        </p:nvPicPr>
        <p:blipFill>
          <a:blip r:embed="rId6"/>
          <a:srcRect/>
          <a:stretch>
            <a:fillRect/>
          </a:stretch>
        </p:blipFill>
        <p:spPr bwMode="auto">
          <a:xfrm>
            <a:off x="219075" y="838200"/>
            <a:ext cx="5943600" cy="3600450"/>
          </a:xfrm>
          <a:prstGeom prst="rect">
            <a:avLst/>
          </a:prstGeom>
          <a:noFill/>
          <a:ln w="9525">
            <a:noFill/>
            <a:miter lim="800000"/>
            <a:headEnd/>
            <a:tailEnd/>
          </a:ln>
        </p:spPr>
      </p:pic>
      <p:pic>
        <p:nvPicPr>
          <p:cNvPr id="10" name="Picture 9" descr="Fig15-13_PPT6.gif"/>
          <p:cNvPicPr>
            <a:picLocks noChangeAspect="1"/>
          </p:cNvPicPr>
          <p:nvPr/>
        </p:nvPicPr>
        <p:blipFill>
          <a:blip r:embed="rId7"/>
          <a:srcRect/>
          <a:stretch>
            <a:fillRect/>
          </a:stretch>
        </p:blipFill>
        <p:spPr bwMode="auto">
          <a:xfrm>
            <a:off x="219075" y="838200"/>
            <a:ext cx="5943600" cy="3600450"/>
          </a:xfrm>
          <a:prstGeom prst="rect">
            <a:avLst/>
          </a:prstGeom>
          <a:noFill/>
          <a:ln w="9525">
            <a:noFill/>
            <a:miter lim="800000"/>
            <a:headEnd/>
            <a:tailEnd/>
          </a:ln>
        </p:spPr>
      </p:pic>
      <p:pic>
        <p:nvPicPr>
          <p:cNvPr id="11" name="Picture 10" descr="Fig15-13_PPT7.gif"/>
          <p:cNvPicPr>
            <a:picLocks noChangeAspect="1"/>
          </p:cNvPicPr>
          <p:nvPr/>
        </p:nvPicPr>
        <p:blipFill>
          <a:blip r:embed="rId8"/>
          <a:srcRect/>
          <a:stretch>
            <a:fillRect/>
          </a:stretch>
        </p:blipFill>
        <p:spPr bwMode="auto">
          <a:xfrm>
            <a:off x="219075" y="838200"/>
            <a:ext cx="5943600" cy="3600450"/>
          </a:xfrm>
          <a:prstGeom prst="rect">
            <a:avLst/>
          </a:prstGeom>
          <a:noFill/>
          <a:ln w="9525">
            <a:noFill/>
            <a:miter lim="800000"/>
            <a:headEnd/>
            <a:tailEnd/>
          </a:ln>
        </p:spPr>
      </p:pic>
      <p:pic>
        <p:nvPicPr>
          <p:cNvPr id="12" name="Picture 11" descr="Fig15-13_PPT8.gif"/>
          <p:cNvPicPr>
            <a:picLocks noChangeAspect="1"/>
          </p:cNvPicPr>
          <p:nvPr/>
        </p:nvPicPr>
        <p:blipFill>
          <a:blip r:embed="rId9"/>
          <a:srcRect/>
          <a:stretch>
            <a:fillRect/>
          </a:stretch>
        </p:blipFill>
        <p:spPr bwMode="auto">
          <a:xfrm>
            <a:off x="219075" y="838200"/>
            <a:ext cx="5943600" cy="3600450"/>
          </a:xfrm>
          <a:prstGeom prst="rect">
            <a:avLst/>
          </a:prstGeom>
          <a:noFill/>
          <a:ln w="9525">
            <a:noFill/>
            <a:miter lim="800000"/>
            <a:headEnd/>
            <a:tailEnd/>
          </a:ln>
        </p:spPr>
      </p:pic>
      <p:pic>
        <p:nvPicPr>
          <p:cNvPr id="13" name="Picture 12" descr="Fig15-13_PPT9.gif"/>
          <p:cNvPicPr>
            <a:picLocks noChangeAspect="1"/>
          </p:cNvPicPr>
          <p:nvPr/>
        </p:nvPicPr>
        <p:blipFill>
          <a:blip r:embed="rId10"/>
          <a:srcRect/>
          <a:stretch>
            <a:fillRect/>
          </a:stretch>
        </p:blipFill>
        <p:spPr bwMode="auto">
          <a:xfrm>
            <a:off x="219075" y="838200"/>
            <a:ext cx="5943600" cy="3600450"/>
          </a:xfrm>
          <a:prstGeom prst="rect">
            <a:avLst/>
          </a:prstGeom>
          <a:noFill/>
          <a:ln w="9525">
            <a:noFill/>
            <a:miter lim="800000"/>
            <a:headEnd/>
            <a:tailEnd/>
          </a:ln>
        </p:spPr>
      </p:pic>
      <p:pic>
        <p:nvPicPr>
          <p:cNvPr id="14" name="Picture 13" descr="Fig15-13_PPT11.gif"/>
          <p:cNvPicPr>
            <a:picLocks noChangeAspect="1"/>
          </p:cNvPicPr>
          <p:nvPr/>
        </p:nvPicPr>
        <p:blipFill>
          <a:blip r:embed="rId11"/>
          <a:srcRect/>
          <a:stretch>
            <a:fillRect/>
          </a:stretch>
        </p:blipFill>
        <p:spPr bwMode="auto">
          <a:xfrm>
            <a:off x="5591175" y="838200"/>
            <a:ext cx="3219450" cy="3600450"/>
          </a:xfrm>
          <a:prstGeom prst="rect">
            <a:avLst/>
          </a:prstGeom>
          <a:noFill/>
          <a:ln w="9525">
            <a:noFill/>
            <a:miter lim="800000"/>
            <a:headEnd/>
            <a:tailEnd/>
          </a:ln>
        </p:spPr>
      </p:pic>
      <p:pic>
        <p:nvPicPr>
          <p:cNvPr id="15" name="Picture 14" descr="Fig15-13_PPT12.gif"/>
          <p:cNvPicPr>
            <a:picLocks noChangeAspect="1"/>
          </p:cNvPicPr>
          <p:nvPr/>
        </p:nvPicPr>
        <p:blipFill>
          <a:blip r:embed="rId12"/>
          <a:srcRect/>
          <a:stretch>
            <a:fillRect/>
          </a:stretch>
        </p:blipFill>
        <p:spPr bwMode="auto">
          <a:xfrm>
            <a:off x="5591175" y="838200"/>
            <a:ext cx="3219450" cy="3600450"/>
          </a:xfrm>
          <a:prstGeom prst="rect">
            <a:avLst/>
          </a:prstGeom>
          <a:noFill/>
          <a:ln w="9525">
            <a:noFill/>
            <a:miter lim="800000"/>
            <a:headEnd/>
            <a:tailEnd/>
          </a:ln>
        </p:spPr>
      </p:pic>
      <p:pic>
        <p:nvPicPr>
          <p:cNvPr id="16" name="Picture 15" descr="Fig15-13_PPT13.gif"/>
          <p:cNvPicPr>
            <a:picLocks noChangeAspect="1"/>
          </p:cNvPicPr>
          <p:nvPr/>
        </p:nvPicPr>
        <p:blipFill>
          <a:blip r:embed="rId13"/>
          <a:srcRect/>
          <a:stretch>
            <a:fillRect/>
          </a:stretch>
        </p:blipFill>
        <p:spPr bwMode="auto">
          <a:xfrm>
            <a:off x="5591175" y="838200"/>
            <a:ext cx="3219450" cy="3600450"/>
          </a:xfrm>
          <a:prstGeom prst="rect">
            <a:avLst/>
          </a:prstGeom>
          <a:noFill/>
          <a:ln w="9525">
            <a:noFill/>
            <a:miter lim="800000"/>
            <a:headEnd/>
            <a:tailEnd/>
          </a:ln>
        </p:spPr>
      </p:pic>
      <p:pic>
        <p:nvPicPr>
          <p:cNvPr id="17" name="Picture 16" descr="Fig15-13_PPT14.gif"/>
          <p:cNvPicPr>
            <a:picLocks noChangeAspect="1"/>
          </p:cNvPicPr>
          <p:nvPr/>
        </p:nvPicPr>
        <p:blipFill>
          <a:blip r:embed="rId14"/>
          <a:srcRect/>
          <a:stretch>
            <a:fillRect/>
          </a:stretch>
        </p:blipFill>
        <p:spPr bwMode="auto">
          <a:xfrm>
            <a:off x="5591175" y="838200"/>
            <a:ext cx="3219450" cy="3600450"/>
          </a:xfrm>
          <a:prstGeom prst="rect">
            <a:avLst/>
          </a:prstGeom>
          <a:noFill/>
          <a:ln w="9525">
            <a:noFill/>
            <a:miter lim="800000"/>
            <a:headEnd/>
            <a:tailEnd/>
          </a:ln>
        </p:spPr>
      </p:pic>
      <p:pic>
        <p:nvPicPr>
          <p:cNvPr id="18" name="Picture 17" descr="Fig15-13_PPT10.gif"/>
          <p:cNvPicPr>
            <a:picLocks noChangeAspect="1"/>
          </p:cNvPicPr>
          <p:nvPr/>
        </p:nvPicPr>
        <p:blipFill>
          <a:blip r:embed="rId15"/>
          <a:srcRect/>
          <a:stretch>
            <a:fillRect/>
          </a:stretch>
        </p:blipFill>
        <p:spPr bwMode="auto">
          <a:xfrm>
            <a:off x="5591175" y="838200"/>
            <a:ext cx="3219450" cy="3600450"/>
          </a:xfrm>
          <a:prstGeom prst="rect">
            <a:avLst/>
          </a:prstGeom>
          <a:noFill/>
          <a:ln w="9525">
            <a:noFill/>
            <a:miter lim="800000"/>
            <a:headEnd/>
            <a:tailEnd/>
          </a:ln>
        </p:spPr>
      </p:pic>
      <p:pic>
        <p:nvPicPr>
          <p:cNvPr id="19" name="Picture 18" descr="Fig15-13_PPT1.gif"/>
          <p:cNvPicPr>
            <a:picLocks noChangeAspect="1"/>
          </p:cNvPicPr>
          <p:nvPr/>
        </p:nvPicPr>
        <p:blipFill>
          <a:blip r:embed="rId16"/>
          <a:srcRect/>
          <a:stretch>
            <a:fillRect/>
          </a:stretch>
        </p:blipFill>
        <p:spPr bwMode="auto">
          <a:xfrm>
            <a:off x="219075" y="838200"/>
            <a:ext cx="5943600" cy="3600450"/>
          </a:xfrm>
          <a:prstGeom prst="rect">
            <a:avLst/>
          </a:prstGeom>
          <a:noFill/>
          <a:ln w="9525">
            <a:noFill/>
            <a:miter lim="800000"/>
            <a:headEnd/>
            <a:tailEnd/>
          </a:ln>
        </p:spPr>
      </p:pic>
    </p:spTree>
    <p:extLst>
      <p:ext uri="{BB962C8B-B14F-4D97-AF65-F5344CB8AC3E}">
        <p14:creationId xmlns:p14="http://schemas.microsoft.com/office/powerpoint/2010/main" val="338459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1000"/>
                                        <p:tgtEl>
                                          <p:spTgt spid="6"/>
                                        </p:tgtEl>
                                      </p:cBhvr>
                                    </p:animEffect>
                                  </p:childTnLst>
                                </p:cTn>
                              </p:par>
                              <p:par>
                                <p:cTn id="16" presetID="2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1000"/>
                                        <p:tgtEl>
                                          <p:spTgt spid="7"/>
                                        </p:tgtEl>
                                      </p:cBhvr>
                                    </p:animEffect>
                                  </p:childTnLst>
                                </p:cTn>
                              </p:par>
                              <p:par>
                                <p:cTn id="19" presetID="2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1000"/>
                                        <p:tgtEl>
                                          <p:spTgt spid="8"/>
                                        </p:tgtEl>
                                      </p:cBhvr>
                                    </p:animEffect>
                                  </p:childTnLst>
                                </p:cTn>
                              </p:par>
                              <p:par>
                                <p:cTn id="22" presetID="2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1000"/>
                                        <p:tgtEl>
                                          <p:spTgt spid="9"/>
                                        </p:tgtEl>
                                      </p:cBhvr>
                                    </p:animEffect>
                                  </p:childTnLst>
                                </p:cTn>
                              </p:par>
                              <p:par>
                                <p:cTn id="25" presetID="2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1000"/>
                                        <p:tgtEl>
                                          <p:spTgt spid="10"/>
                                        </p:tgtEl>
                                      </p:cBhvr>
                                    </p:animEffect>
                                  </p:childTnLst>
                                </p:cTn>
                              </p:par>
                              <p:par>
                                <p:cTn id="28" presetID="22" presetClass="entr" presetSubtype="4"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1000"/>
                                        <p:tgtEl>
                                          <p:spTgt spid="11"/>
                                        </p:tgtEl>
                                      </p:cBhvr>
                                    </p:animEffect>
                                  </p:childTnLst>
                                </p:cTn>
                              </p:par>
                              <p:par>
                                <p:cTn id="31" presetID="22" presetClass="entr" presetSubtype="4"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1000"/>
                                        <p:tgtEl>
                                          <p:spTgt spid="12"/>
                                        </p:tgtEl>
                                      </p:cBhvr>
                                    </p:animEffect>
                                  </p:childTnLst>
                                </p:cTn>
                              </p:par>
                              <p:par>
                                <p:cTn id="34" presetID="22" presetClass="entr" presetSubtype="4"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10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Effect transition="in" filter="wipe(left)">
                                      <p:cBhvr>
                                        <p:cTn id="41" dur="500"/>
                                        <p:tgtEl>
                                          <p:spTgt spid="3">
                                            <p:txEl>
                                              <p:pRg st="1" end="1"/>
                                            </p:txEl>
                                          </p:spTgt>
                                        </p:tgtEl>
                                      </p:cBhvr>
                                    </p:animEffect>
                                  </p:childTnLst>
                                </p:cTn>
                              </p:par>
                            </p:childTnLst>
                          </p:cTn>
                        </p:par>
                        <p:par>
                          <p:cTn id="42" fill="hold">
                            <p:stCondLst>
                              <p:cond delay="500"/>
                            </p:stCondLst>
                            <p:childTnLst>
                              <p:par>
                                <p:cTn id="43" presetID="22" presetClass="entr" presetSubtype="8"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left)">
                                      <p:cBhvr>
                                        <p:cTn id="45" dur="500"/>
                                        <p:tgtEl>
                                          <p:spTgt spid="18"/>
                                        </p:tgtEl>
                                      </p:cBhvr>
                                    </p:animEffect>
                                  </p:childTnLst>
                                </p:cTn>
                              </p:par>
                            </p:childTnLst>
                          </p:cTn>
                        </p:par>
                        <p:par>
                          <p:cTn id="46" fill="hold">
                            <p:stCondLst>
                              <p:cond delay="1000"/>
                            </p:stCondLst>
                            <p:childTnLst>
                              <p:par>
                                <p:cTn id="47" presetID="22" presetClass="entr" presetSubtype="4"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1000"/>
                                        <p:tgtEl>
                                          <p:spTgt spid="14"/>
                                        </p:tgtEl>
                                      </p:cBhvr>
                                    </p:animEffect>
                                  </p:childTnLst>
                                </p:cTn>
                              </p:par>
                              <p:par>
                                <p:cTn id="50" presetID="22" presetClass="entr" presetSubtype="4" fill="hold"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down)">
                                      <p:cBhvr>
                                        <p:cTn id="52" dur="1000"/>
                                        <p:tgtEl>
                                          <p:spTgt spid="15"/>
                                        </p:tgtEl>
                                      </p:cBhvr>
                                    </p:animEffect>
                                  </p:childTnLst>
                                </p:cTn>
                              </p:par>
                              <p:par>
                                <p:cTn id="53" presetID="22" presetClass="entr" presetSubtype="4" fill="hold"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down)">
                                      <p:cBhvr>
                                        <p:cTn id="55" dur="1000"/>
                                        <p:tgtEl>
                                          <p:spTgt spid="16"/>
                                        </p:tgtEl>
                                      </p:cBhvr>
                                    </p:animEffect>
                                  </p:childTnLst>
                                </p:cTn>
                              </p:par>
                              <p:par>
                                <p:cTn id="56" presetID="22" presetClass="entr" presetSubtype="4" fill="hold"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wipe(down)">
                                      <p:cBhvr>
                                        <p:cTn id="58" dur="1000"/>
                                        <p:tgtEl>
                                          <p:spTgt spid="17"/>
                                        </p:tgtEl>
                                      </p:cBhvr>
                                    </p:animEffect>
                                  </p:childTnLst>
                                </p:cTn>
                              </p:par>
                            </p:childTnLst>
                          </p:cTn>
                        </p:par>
                        <p:par>
                          <p:cTn id="59" fill="hold">
                            <p:stCondLst>
                              <p:cond delay="2000"/>
                            </p:stCondLst>
                            <p:childTnLst>
                              <p:par>
                                <p:cTn id="60" presetID="22" presetClass="entr" presetSubtype="8" fill="hold" nodeType="afterEffect">
                                  <p:stCondLst>
                                    <p:cond delay="0"/>
                                  </p:stCondLst>
                                  <p:childTnLst>
                                    <p:set>
                                      <p:cBhvr>
                                        <p:cTn id="61" dur="1" fill="hold">
                                          <p:stCondLst>
                                            <p:cond delay="0"/>
                                          </p:stCondLst>
                                        </p:cTn>
                                        <p:tgtEl>
                                          <p:spTgt spid="3">
                                            <p:txEl>
                                              <p:pRg st="2" end="2"/>
                                            </p:txEl>
                                          </p:spTgt>
                                        </p:tgtEl>
                                        <p:attrNameLst>
                                          <p:attrName>style.visibility</p:attrName>
                                        </p:attrNameLst>
                                      </p:cBhvr>
                                      <p:to>
                                        <p:strVal val="visible"/>
                                      </p:to>
                                    </p:set>
                                    <p:animEffect transition="in" filter="wipe(left)">
                                      <p:cBhvr>
                                        <p:cTn id="6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effect of the stimulus on the federal budget</a:t>
            </a:r>
          </a:p>
        </p:txBody>
      </p:sp>
      <p:sp>
        <p:nvSpPr>
          <p:cNvPr id="3" name="Text Placeholder 2"/>
          <p:cNvSpPr>
            <a:spLocks noGrp="1"/>
          </p:cNvSpPr>
          <p:nvPr>
            <p:ph type="body" sz="quarter" idx="11"/>
          </p:nvPr>
        </p:nvSpPr>
        <p:spPr>
          <a:xfrm>
            <a:off x="152400" y="838200"/>
            <a:ext cx="8763000" cy="1219200"/>
          </a:xfrm>
        </p:spPr>
        <p:txBody>
          <a:bodyPr/>
          <a:lstStyle/>
          <a:p>
            <a:r>
              <a:rPr lang="en-US" dirty="0"/>
              <a:t>The effect of the stimulus package on federal expenditures and revenue was not immediate; but it mostly occurred over the following two years.</a:t>
            </a:r>
          </a:p>
        </p:txBody>
      </p:sp>
      <p:sp>
        <p:nvSpPr>
          <p:cNvPr id="4" name="Text Placeholder 3"/>
          <p:cNvSpPr>
            <a:spLocks noGrp="1"/>
          </p:cNvSpPr>
          <p:nvPr>
            <p:ph type="body" sz="quarter" idx="12"/>
          </p:nvPr>
        </p:nvSpPr>
        <p:spPr>
          <a:xfrm>
            <a:off x="4876800" y="5943600"/>
            <a:ext cx="3505200" cy="449263"/>
          </a:xfrm>
        </p:spPr>
        <p:txBody>
          <a:bodyPr/>
          <a:lstStyle/>
          <a:p>
            <a:r>
              <a:rPr lang="en-US" dirty="0"/>
              <a:t>The effect of the stimulus package on federal expenditures and revenue</a:t>
            </a:r>
          </a:p>
        </p:txBody>
      </p:sp>
      <p:sp>
        <p:nvSpPr>
          <p:cNvPr id="5" name="Text Placeholder 4"/>
          <p:cNvSpPr>
            <a:spLocks noGrp="1"/>
          </p:cNvSpPr>
          <p:nvPr>
            <p:ph type="body" sz="quarter" idx="13"/>
          </p:nvPr>
        </p:nvSpPr>
        <p:spPr>
          <a:xfrm>
            <a:off x="3505200" y="5943600"/>
            <a:ext cx="1390650" cy="381000"/>
          </a:xfrm>
        </p:spPr>
        <p:txBody>
          <a:bodyPr/>
          <a:lstStyle/>
          <a:p>
            <a:r>
              <a:rPr lang="en-US" dirty="0"/>
              <a:t>Figure 16.14</a:t>
            </a:r>
          </a:p>
        </p:txBody>
      </p:sp>
      <p:pic>
        <p:nvPicPr>
          <p:cNvPr id="22544" name="Picture 16" descr="C:\Users\holmes\Dropbox\ECON 5e\Art From Fernando_For Digital\Ch27\Figure_27.14\Figure_27.14_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026" y="1982807"/>
            <a:ext cx="4398273" cy="3482956"/>
          </a:xfrm>
          <a:prstGeom prst="rect">
            <a:avLst/>
          </a:prstGeom>
          <a:noFill/>
          <a:extLst>
            <a:ext uri="{909E8E84-426E-40DD-AFC4-6F175D3DCCD1}">
              <a14:hiddenFill xmlns:a14="http://schemas.microsoft.com/office/drawing/2010/main">
                <a:solidFill>
                  <a:srgbClr val="FFFFFF"/>
                </a:solidFill>
              </a14:hiddenFill>
            </a:ext>
          </a:extLst>
        </p:spPr>
      </p:pic>
      <p:pic>
        <p:nvPicPr>
          <p:cNvPr id="22540" name="Picture 12" descr="C:\Users\holmes\Dropbox\ECON 5e\Art From Fernando_For Digital\Ch27\Figure_27.14\Figure_27.14_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026" y="1982807"/>
            <a:ext cx="4398273" cy="3482956"/>
          </a:xfrm>
          <a:prstGeom prst="rect">
            <a:avLst/>
          </a:prstGeom>
          <a:noFill/>
          <a:extLst>
            <a:ext uri="{909E8E84-426E-40DD-AFC4-6F175D3DCCD1}">
              <a14:hiddenFill xmlns:a14="http://schemas.microsoft.com/office/drawing/2010/main">
                <a:solidFill>
                  <a:srgbClr val="FFFFFF"/>
                </a:solidFill>
              </a14:hiddenFill>
            </a:ext>
          </a:extLst>
        </p:spPr>
      </p:pic>
      <p:pic>
        <p:nvPicPr>
          <p:cNvPr id="22541" name="Picture 13" descr="C:\Users\holmes\Dropbox\ECON 5e\Art From Fernando_For Digital\Ch27\Figure_27.14\Figure_27.14_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8026" y="1982807"/>
            <a:ext cx="4398273" cy="3482956"/>
          </a:xfrm>
          <a:prstGeom prst="rect">
            <a:avLst/>
          </a:prstGeom>
          <a:noFill/>
          <a:extLst>
            <a:ext uri="{909E8E84-426E-40DD-AFC4-6F175D3DCCD1}">
              <a14:hiddenFill xmlns:a14="http://schemas.microsoft.com/office/drawing/2010/main">
                <a:solidFill>
                  <a:srgbClr val="FFFFFF"/>
                </a:solidFill>
              </a14:hiddenFill>
            </a:ext>
          </a:extLst>
        </p:spPr>
      </p:pic>
      <p:pic>
        <p:nvPicPr>
          <p:cNvPr id="22542" name="Picture 14" descr="C:\Users\holmes\Dropbox\ECON 5e\Art From Fernando_For Digital\Ch27\Figure_27.14\Figure_27.14_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26" y="1982807"/>
            <a:ext cx="4398273" cy="3482956"/>
          </a:xfrm>
          <a:prstGeom prst="rect">
            <a:avLst/>
          </a:prstGeom>
          <a:noFill/>
          <a:extLst>
            <a:ext uri="{909E8E84-426E-40DD-AFC4-6F175D3DCCD1}">
              <a14:hiddenFill xmlns:a14="http://schemas.microsoft.com/office/drawing/2010/main">
                <a:solidFill>
                  <a:srgbClr val="FFFFFF"/>
                </a:solidFill>
              </a14:hiddenFill>
            </a:ext>
          </a:extLst>
        </p:spPr>
      </p:pic>
      <p:pic>
        <p:nvPicPr>
          <p:cNvPr id="22543" name="Picture 15" descr="C:\Users\holmes\Dropbox\ECON 5e\Art From Fernando_For Digital\Ch27\Figure_27.14\Figure_27.14_4.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8026" y="1982807"/>
            <a:ext cx="4398273" cy="3482956"/>
          </a:xfrm>
          <a:prstGeom prst="rect">
            <a:avLst/>
          </a:prstGeom>
          <a:noFill/>
          <a:extLst>
            <a:ext uri="{909E8E84-426E-40DD-AFC4-6F175D3DCCD1}">
              <a14:hiddenFill xmlns:a14="http://schemas.microsoft.com/office/drawing/2010/main">
                <a:solidFill>
                  <a:srgbClr val="FFFFFF"/>
                </a:solidFill>
              </a14:hiddenFill>
            </a:ext>
          </a:extLst>
        </p:spPr>
      </p:pic>
      <p:pic>
        <p:nvPicPr>
          <p:cNvPr id="22549" name="Picture 21" descr="C:\Users\holmes\Dropbox\ECON 5e\Art From Fernando_For Digital\Ch27\Figure_27.14\Figure_27.14_10.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88527" y="2003444"/>
            <a:ext cx="4398273" cy="3482956"/>
          </a:xfrm>
          <a:prstGeom prst="rect">
            <a:avLst/>
          </a:prstGeom>
          <a:noFill/>
          <a:extLst>
            <a:ext uri="{909E8E84-426E-40DD-AFC4-6F175D3DCCD1}">
              <a14:hiddenFill xmlns:a14="http://schemas.microsoft.com/office/drawing/2010/main">
                <a:solidFill>
                  <a:srgbClr val="FFFFFF"/>
                </a:solidFill>
              </a14:hiddenFill>
            </a:ext>
          </a:extLst>
        </p:spPr>
      </p:pic>
      <p:pic>
        <p:nvPicPr>
          <p:cNvPr id="22545" name="Picture 17" descr="C:\Users\holmes\Dropbox\ECON 5e\Art From Fernando_For Digital\Ch27\Figure_27.14\Figure_27.14_6.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88527" y="2003444"/>
            <a:ext cx="4398273" cy="3482956"/>
          </a:xfrm>
          <a:prstGeom prst="rect">
            <a:avLst/>
          </a:prstGeom>
          <a:noFill/>
          <a:extLst>
            <a:ext uri="{909E8E84-426E-40DD-AFC4-6F175D3DCCD1}">
              <a14:hiddenFill xmlns:a14="http://schemas.microsoft.com/office/drawing/2010/main">
                <a:solidFill>
                  <a:srgbClr val="FFFFFF"/>
                </a:solidFill>
              </a14:hiddenFill>
            </a:ext>
          </a:extLst>
        </p:spPr>
      </p:pic>
      <p:pic>
        <p:nvPicPr>
          <p:cNvPr id="22546" name="Picture 18" descr="C:\Users\holmes\Dropbox\ECON 5e\Art From Fernando_For Digital\Ch27\Figure_27.14\Figure_27.14_7.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88527" y="2003444"/>
            <a:ext cx="4398273" cy="3482956"/>
          </a:xfrm>
          <a:prstGeom prst="rect">
            <a:avLst/>
          </a:prstGeom>
          <a:noFill/>
          <a:extLst>
            <a:ext uri="{909E8E84-426E-40DD-AFC4-6F175D3DCCD1}">
              <a14:hiddenFill xmlns:a14="http://schemas.microsoft.com/office/drawing/2010/main">
                <a:solidFill>
                  <a:srgbClr val="FFFFFF"/>
                </a:solidFill>
              </a14:hiddenFill>
            </a:ext>
          </a:extLst>
        </p:spPr>
      </p:pic>
      <p:pic>
        <p:nvPicPr>
          <p:cNvPr id="22547" name="Picture 19" descr="C:\Users\holmes\Dropbox\ECON 5e\Art From Fernando_For Digital\Ch27\Figure_27.14\Figure_27.14_8.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288527" y="2003444"/>
            <a:ext cx="4398273" cy="3482956"/>
          </a:xfrm>
          <a:prstGeom prst="rect">
            <a:avLst/>
          </a:prstGeom>
          <a:noFill/>
          <a:extLst>
            <a:ext uri="{909E8E84-426E-40DD-AFC4-6F175D3DCCD1}">
              <a14:hiddenFill xmlns:a14="http://schemas.microsoft.com/office/drawing/2010/main">
                <a:solidFill>
                  <a:srgbClr val="FFFFFF"/>
                </a:solidFill>
              </a14:hiddenFill>
            </a:ext>
          </a:extLst>
        </p:spPr>
      </p:pic>
      <p:pic>
        <p:nvPicPr>
          <p:cNvPr id="22548" name="Picture 20" descr="C:\Users\holmes\Dropbox\ECON 5e\Art From Fernando_For Digital\Ch27\Figure_27.14\Figure_27.14_9.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88527" y="2003444"/>
            <a:ext cx="4398273" cy="3482956"/>
          </a:xfrm>
          <a:prstGeom prst="rect">
            <a:avLst/>
          </a:prstGeom>
          <a:noFill/>
          <a:extLst>
            <a:ext uri="{909E8E84-426E-40DD-AFC4-6F175D3DCCD1}">
              <a14:hiddenFill xmlns:a14="http://schemas.microsoft.com/office/drawing/2010/main">
                <a:solidFill>
                  <a:srgbClr val="FFFFFF"/>
                </a:solidFill>
              </a14:hiddenFill>
            </a:ext>
          </a:extLst>
        </p:spPr>
      </p:pic>
      <p:sp>
        <p:nvSpPr>
          <p:cNvPr id="26" name="Text Placeholder 3"/>
          <p:cNvSpPr txBox="1">
            <a:spLocks/>
          </p:cNvSpPr>
          <p:nvPr/>
        </p:nvSpPr>
        <p:spPr>
          <a:xfrm>
            <a:off x="1371600" y="5486400"/>
            <a:ext cx="3505200" cy="449263"/>
          </a:xfrm>
          <a:prstGeom prst="rect">
            <a:avLst/>
          </a:prstGeom>
        </p:spPr>
        <p:txBody>
          <a:bodyPr/>
          <a:lstStyle>
            <a:lvl1pPr marL="0" indent="0" algn="l" rtl="0" eaLnBrk="0" fontAlgn="base" hangingPunct="0">
              <a:spcBef>
                <a:spcPts val="600"/>
              </a:spcBef>
              <a:spcAft>
                <a:spcPct val="0"/>
              </a:spcAft>
              <a:defRPr sz="1600" i="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r>
              <a:rPr lang="en-US" kern="0" dirty="0"/>
              <a:t>(a) The effect on expenditures</a:t>
            </a:r>
          </a:p>
        </p:txBody>
      </p:sp>
      <p:sp>
        <p:nvSpPr>
          <p:cNvPr id="27" name="Text Placeholder 3"/>
          <p:cNvSpPr txBox="1">
            <a:spLocks/>
          </p:cNvSpPr>
          <p:nvPr/>
        </p:nvSpPr>
        <p:spPr>
          <a:xfrm>
            <a:off x="5486400" y="5486400"/>
            <a:ext cx="3505200" cy="449263"/>
          </a:xfrm>
          <a:prstGeom prst="rect">
            <a:avLst/>
          </a:prstGeom>
        </p:spPr>
        <p:txBody>
          <a:bodyPr/>
          <a:lstStyle>
            <a:lvl1pPr marL="0" indent="0" algn="l" rtl="0" eaLnBrk="0" fontAlgn="base" hangingPunct="0">
              <a:spcBef>
                <a:spcPts val="600"/>
              </a:spcBef>
              <a:spcAft>
                <a:spcPct val="0"/>
              </a:spcAft>
              <a:defRPr sz="1600" i="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r>
              <a:rPr lang="en-US" kern="0"/>
              <a:t>(b) </a:t>
            </a:r>
            <a:r>
              <a:rPr lang="en-US" kern="0" dirty="0"/>
              <a:t>The effect on revenues</a:t>
            </a:r>
          </a:p>
        </p:txBody>
      </p:sp>
    </p:spTree>
    <p:extLst>
      <p:ext uri="{BB962C8B-B14F-4D97-AF65-F5344CB8AC3E}">
        <p14:creationId xmlns:p14="http://schemas.microsoft.com/office/powerpoint/2010/main" val="69981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wipe(left)">
                                      <p:cBhvr>
                                        <p:cTn id="11" dur="500"/>
                                        <p:tgtEl>
                                          <p:spTgt spid="26">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2540"/>
                                        </p:tgtEl>
                                        <p:attrNameLst>
                                          <p:attrName>style.visibility</p:attrName>
                                        </p:attrNameLst>
                                      </p:cBhvr>
                                      <p:to>
                                        <p:strVal val="visible"/>
                                      </p:to>
                                    </p:set>
                                    <p:animEffect transition="in" filter="wipe(left)">
                                      <p:cBhvr>
                                        <p:cTn id="15" dur="500"/>
                                        <p:tgtEl>
                                          <p:spTgt spid="22540"/>
                                        </p:tgtEl>
                                      </p:cBhvr>
                                    </p:animEffect>
                                  </p:childTnLst>
                                </p:cTn>
                              </p:par>
                              <p:par>
                                <p:cTn id="16" presetID="22" presetClass="entr" presetSubtype="8" fill="hold" nodeType="withEffect">
                                  <p:stCondLst>
                                    <p:cond delay="0"/>
                                  </p:stCondLst>
                                  <p:childTnLst>
                                    <p:set>
                                      <p:cBhvr>
                                        <p:cTn id="17" dur="1" fill="hold">
                                          <p:stCondLst>
                                            <p:cond delay="0"/>
                                          </p:stCondLst>
                                        </p:cTn>
                                        <p:tgtEl>
                                          <p:spTgt spid="22541"/>
                                        </p:tgtEl>
                                        <p:attrNameLst>
                                          <p:attrName>style.visibility</p:attrName>
                                        </p:attrNameLst>
                                      </p:cBhvr>
                                      <p:to>
                                        <p:strVal val="visible"/>
                                      </p:to>
                                    </p:set>
                                    <p:animEffect transition="in" filter="wipe(left)">
                                      <p:cBhvr>
                                        <p:cTn id="18" dur="500"/>
                                        <p:tgtEl>
                                          <p:spTgt spid="22541"/>
                                        </p:tgtEl>
                                      </p:cBhvr>
                                    </p:animEffect>
                                  </p:childTnLst>
                                </p:cTn>
                              </p:par>
                              <p:par>
                                <p:cTn id="19" presetID="22" presetClass="entr" presetSubtype="8" fill="hold" nodeType="withEffect">
                                  <p:stCondLst>
                                    <p:cond delay="0"/>
                                  </p:stCondLst>
                                  <p:childTnLst>
                                    <p:set>
                                      <p:cBhvr>
                                        <p:cTn id="20" dur="1" fill="hold">
                                          <p:stCondLst>
                                            <p:cond delay="0"/>
                                          </p:stCondLst>
                                        </p:cTn>
                                        <p:tgtEl>
                                          <p:spTgt spid="22542"/>
                                        </p:tgtEl>
                                        <p:attrNameLst>
                                          <p:attrName>style.visibility</p:attrName>
                                        </p:attrNameLst>
                                      </p:cBhvr>
                                      <p:to>
                                        <p:strVal val="visible"/>
                                      </p:to>
                                    </p:set>
                                    <p:animEffect transition="in" filter="wipe(left)">
                                      <p:cBhvr>
                                        <p:cTn id="21" dur="500"/>
                                        <p:tgtEl>
                                          <p:spTgt spid="22542"/>
                                        </p:tgtEl>
                                      </p:cBhvr>
                                    </p:animEffect>
                                  </p:childTnLst>
                                </p:cTn>
                              </p:par>
                              <p:par>
                                <p:cTn id="22" presetID="22" presetClass="entr" presetSubtype="8" fill="hold" nodeType="withEffect">
                                  <p:stCondLst>
                                    <p:cond delay="0"/>
                                  </p:stCondLst>
                                  <p:childTnLst>
                                    <p:set>
                                      <p:cBhvr>
                                        <p:cTn id="23" dur="1" fill="hold">
                                          <p:stCondLst>
                                            <p:cond delay="0"/>
                                          </p:stCondLst>
                                        </p:cTn>
                                        <p:tgtEl>
                                          <p:spTgt spid="22543"/>
                                        </p:tgtEl>
                                        <p:attrNameLst>
                                          <p:attrName>style.visibility</p:attrName>
                                        </p:attrNameLst>
                                      </p:cBhvr>
                                      <p:to>
                                        <p:strVal val="visible"/>
                                      </p:to>
                                    </p:set>
                                    <p:animEffect transition="in" filter="wipe(left)">
                                      <p:cBhvr>
                                        <p:cTn id="24" dur="500"/>
                                        <p:tgtEl>
                                          <p:spTgt spid="22543"/>
                                        </p:tgtEl>
                                      </p:cBhvr>
                                    </p:animEffect>
                                  </p:childTnLst>
                                </p:cTn>
                              </p:par>
                              <p:par>
                                <p:cTn id="25" presetID="22" presetClass="entr" presetSubtype="8" fill="hold" nodeType="withEffect">
                                  <p:stCondLst>
                                    <p:cond delay="0"/>
                                  </p:stCondLst>
                                  <p:childTnLst>
                                    <p:set>
                                      <p:cBhvr>
                                        <p:cTn id="26" dur="1" fill="hold">
                                          <p:stCondLst>
                                            <p:cond delay="0"/>
                                          </p:stCondLst>
                                        </p:cTn>
                                        <p:tgtEl>
                                          <p:spTgt spid="22544"/>
                                        </p:tgtEl>
                                        <p:attrNameLst>
                                          <p:attrName>style.visibility</p:attrName>
                                        </p:attrNameLst>
                                      </p:cBhvr>
                                      <p:to>
                                        <p:strVal val="visible"/>
                                      </p:to>
                                    </p:set>
                                    <p:animEffect transition="in" filter="wipe(left)">
                                      <p:cBhvr>
                                        <p:cTn id="27" dur="500"/>
                                        <p:tgtEl>
                                          <p:spTgt spid="22544"/>
                                        </p:tgtEl>
                                      </p:cBhvr>
                                    </p:animEffect>
                                  </p:childTnLst>
                                </p:cTn>
                              </p:par>
                            </p:childTnLst>
                          </p:cTn>
                        </p:par>
                        <p:par>
                          <p:cTn id="28" fill="hold">
                            <p:stCondLst>
                              <p:cond delay="1500"/>
                            </p:stCondLst>
                            <p:childTnLst>
                              <p:par>
                                <p:cTn id="29" presetID="22" presetClass="entr" presetSubtype="8" fill="hold" nodeType="afterEffect">
                                  <p:stCondLst>
                                    <p:cond delay="0"/>
                                  </p:stCondLst>
                                  <p:childTnLst>
                                    <p:set>
                                      <p:cBhvr>
                                        <p:cTn id="30" dur="1" fill="hold">
                                          <p:stCondLst>
                                            <p:cond delay="0"/>
                                          </p:stCondLst>
                                        </p:cTn>
                                        <p:tgtEl>
                                          <p:spTgt spid="27">
                                            <p:txEl>
                                              <p:pRg st="0" end="0"/>
                                            </p:txEl>
                                          </p:spTgt>
                                        </p:tgtEl>
                                        <p:attrNameLst>
                                          <p:attrName>style.visibility</p:attrName>
                                        </p:attrNameLst>
                                      </p:cBhvr>
                                      <p:to>
                                        <p:strVal val="visible"/>
                                      </p:to>
                                    </p:set>
                                    <p:animEffect transition="in" filter="wipe(left)">
                                      <p:cBhvr>
                                        <p:cTn id="31" dur="500"/>
                                        <p:tgtEl>
                                          <p:spTgt spid="27">
                                            <p:txEl>
                                              <p:pRg st="0" end="0"/>
                                            </p:txEl>
                                          </p:spTgt>
                                        </p:tgtEl>
                                      </p:cBhvr>
                                    </p:animEffec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22545"/>
                                        </p:tgtEl>
                                        <p:attrNameLst>
                                          <p:attrName>style.visibility</p:attrName>
                                        </p:attrNameLst>
                                      </p:cBhvr>
                                      <p:to>
                                        <p:strVal val="visible"/>
                                      </p:to>
                                    </p:set>
                                    <p:animEffect transition="in" filter="wipe(left)">
                                      <p:cBhvr>
                                        <p:cTn id="35" dur="500"/>
                                        <p:tgtEl>
                                          <p:spTgt spid="22545"/>
                                        </p:tgtEl>
                                      </p:cBhvr>
                                    </p:animEffect>
                                  </p:childTnLst>
                                </p:cTn>
                              </p:par>
                              <p:par>
                                <p:cTn id="36" presetID="22" presetClass="entr" presetSubtype="8" fill="hold" nodeType="withEffect">
                                  <p:stCondLst>
                                    <p:cond delay="0"/>
                                  </p:stCondLst>
                                  <p:childTnLst>
                                    <p:set>
                                      <p:cBhvr>
                                        <p:cTn id="37" dur="1" fill="hold">
                                          <p:stCondLst>
                                            <p:cond delay="0"/>
                                          </p:stCondLst>
                                        </p:cTn>
                                        <p:tgtEl>
                                          <p:spTgt spid="22546"/>
                                        </p:tgtEl>
                                        <p:attrNameLst>
                                          <p:attrName>style.visibility</p:attrName>
                                        </p:attrNameLst>
                                      </p:cBhvr>
                                      <p:to>
                                        <p:strVal val="visible"/>
                                      </p:to>
                                    </p:set>
                                    <p:animEffect transition="in" filter="wipe(left)">
                                      <p:cBhvr>
                                        <p:cTn id="38" dur="500"/>
                                        <p:tgtEl>
                                          <p:spTgt spid="22546"/>
                                        </p:tgtEl>
                                      </p:cBhvr>
                                    </p:animEffect>
                                  </p:childTnLst>
                                </p:cTn>
                              </p:par>
                              <p:par>
                                <p:cTn id="39" presetID="22" presetClass="entr" presetSubtype="8" fill="hold" nodeType="withEffect">
                                  <p:stCondLst>
                                    <p:cond delay="0"/>
                                  </p:stCondLst>
                                  <p:childTnLst>
                                    <p:set>
                                      <p:cBhvr>
                                        <p:cTn id="40" dur="1" fill="hold">
                                          <p:stCondLst>
                                            <p:cond delay="0"/>
                                          </p:stCondLst>
                                        </p:cTn>
                                        <p:tgtEl>
                                          <p:spTgt spid="22547"/>
                                        </p:tgtEl>
                                        <p:attrNameLst>
                                          <p:attrName>style.visibility</p:attrName>
                                        </p:attrNameLst>
                                      </p:cBhvr>
                                      <p:to>
                                        <p:strVal val="visible"/>
                                      </p:to>
                                    </p:set>
                                    <p:animEffect transition="in" filter="wipe(left)">
                                      <p:cBhvr>
                                        <p:cTn id="41" dur="500"/>
                                        <p:tgtEl>
                                          <p:spTgt spid="22547"/>
                                        </p:tgtEl>
                                      </p:cBhvr>
                                    </p:animEffect>
                                  </p:childTnLst>
                                </p:cTn>
                              </p:par>
                              <p:par>
                                <p:cTn id="42" presetID="22" presetClass="entr" presetSubtype="8" fill="hold" nodeType="withEffect">
                                  <p:stCondLst>
                                    <p:cond delay="0"/>
                                  </p:stCondLst>
                                  <p:childTnLst>
                                    <p:set>
                                      <p:cBhvr>
                                        <p:cTn id="43" dur="1" fill="hold">
                                          <p:stCondLst>
                                            <p:cond delay="0"/>
                                          </p:stCondLst>
                                        </p:cTn>
                                        <p:tgtEl>
                                          <p:spTgt spid="22548"/>
                                        </p:tgtEl>
                                        <p:attrNameLst>
                                          <p:attrName>style.visibility</p:attrName>
                                        </p:attrNameLst>
                                      </p:cBhvr>
                                      <p:to>
                                        <p:strVal val="visible"/>
                                      </p:to>
                                    </p:set>
                                    <p:animEffect transition="in" filter="wipe(left)">
                                      <p:cBhvr>
                                        <p:cTn id="44" dur="500"/>
                                        <p:tgtEl>
                                          <p:spTgt spid="22548"/>
                                        </p:tgtEl>
                                      </p:cBhvr>
                                    </p:animEffect>
                                  </p:childTnLst>
                                </p:cTn>
                              </p:par>
                              <p:par>
                                <p:cTn id="45" presetID="22" presetClass="entr" presetSubtype="8" fill="hold" nodeType="withEffect">
                                  <p:stCondLst>
                                    <p:cond delay="0"/>
                                  </p:stCondLst>
                                  <p:childTnLst>
                                    <p:set>
                                      <p:cBhvr>
                                        <p:cTn id="46" dur="1" fill="hold">
                                          <p:stCondLst>
                                            <p:cond delay="0"/>
                                          </p:stCondLst>
                                        </p:cTn>
                                        <p:tgtEl>
                                          <p:spTgt spid="22549"/>
                                        </p:tgtEl>
                                        <p:attrNameLst>
                                          <p:attrName>style.visibility</p:attrName>
                                        </p:attrNameLst>
                                      </p:cBhvr>
                                      <p:to>
                                        <p:strVal val="visible"/>
                                      </p:to>
                                    </p:set>
                                    <p:animEffect transition="in" filter="wipe(left)">
                                      <p:cBhvr>
                                        <p:cTn id="47" dur="500"/>
                                        <p:tgtEl>
                                          <p:spTgt spid="22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effective was the stimulus package?</a:t>
            </a:r>
          </a:p>
        </p:txBody>
      </p:sp>
      <p:sp>
        <p:nvSpPr>
          <p:cNvPr id="3" name="Text Placeholder 2"/>
          <p:cNvSpPr>
            <a:spLocks noGrp="1"/>
          </p:cNvSpPr>
          <p:nvPr>
            <p:ph type="body" sz="quarter" idx="11"/>
          </p:nvPr>
        </p:nvSpPr>
        <p:spPr>
          <a:xfrm>
            <a:off x="152400" y="838200"/>
            <a:ext cx="8839200" cy="5867400"/>
          </a:xfrm>
        </p:spPr>
        <p:txBody>
          <a:bodyPr/>
          <a:lstStyle/>
          <a:p>
            <a:pPr>
              <a:spcAft>
                <a:spcPts val="0"/>
              </a:spcAft>
              <a:defRPr/>
            </a:pPr>
            <a:r>
              <a:rPr lang="en-US" dirty="0"/>
              <a:t>When the stimulus was passed, Obama administration economists believed that by the end of 2010, it would:</a:t>
            </a:r>
          </a:p>
          <a:p>
            <a:pPr marL="342900" indent="-342900">
              <a:spcAft>
                <a:spcPts val="0"/>
              </a:spcAft>
              <a:buFont typeface="Arial" pitchFamily="34" charset="0"/>
              <a:buChar char="•"/>
              <a:defRPr/>
            </a:pPr>
            <a:r>
              <a:rPr lang="en-US" dirty="0"/>
              <a:t>Increase real GDP by 3.5%</a:t>
            </a:r>
          </a:p>
          <a:p>
            <a:pPr marL="342900" indent="-342900">
              <a:spcAft>
                <a:spcPts val="0"/>
              </a:spcAft>
              <a:buFont typeface="Arial" pitchFamily="34" charset="0"/>
              <a:buChar char="•"/>
              <a:defRPr/>
            </a:pPr>
            <a:r>
              <a:rPr lang="en-US" dirty="0"/>
              <a:t>Increase employment by 3.5 million</a:t>
            </a:r>
          </a:p>
          <a:p>
            <a:pPr>
              <a:spcAft>
                <a:spcPts val="0"/>
              </a:spcAft>
              <a:defRPr/>
            </a:pPr>
            <a:r>
              <a:rPr lang="en-US" dirty="0"/>
              <a:t>By the end of 2010, real GDP actually rose by 4.4% but employment </a:t>
            </a:r>
            <a:r>
              <a:rPr lang="en-US" i="1" dirty="0"/>
              <a:t>fell</a:t>
            </a:r>
            <a:r>
              <a:rPr lang="en-US" dirty="0"/>
              <a:t> by 3.3 million.</a:t>
            </a:r>
          </a:p>
          <a:p>
            <a:pPr>
              <a:spcAft>
                <a:spcPts val="0"/>
              </a:spcAft>
              <a:defRPr/>
            </a:pPr>
            <a:endParaRPr lang="en-US" dirty="0"/>
          </a:p>
          <a:p>
            <a:pPr>
              <a:spcAft>
                <a:spcPts val="0"/>
              </a:spcAft>
              <a:defRPr/>
            </a:pPr>
            <a:r>
              <a:rPr lang="en-US" dirty="0"/>
              <a:t>Did the stimulus fail?</a:t>
            </a:r>
          </a:p>
          <a:p>
            <a:pPr marL="342900" indent="-342900">
              <a:spcAft>
                <a:spcPts val="0"/>
              </a:spcAft>
              <a:buFont typeface="Arial" panose="020B0604020202020204" pitchFamily="34" charset="0"/>
              <a:buChar char="•"/>
              <a:defRPr/>
            </a:pPr>
            <a:r>
              <a:rPr lang="en-US" dirty="0"/>
              <a:t>To judge the effect of the stimulus package, we have to measure its effects </a:t>
            </a:r>
            <a:r>
              <a:rPr lang="en-US" i="1" dirty="0"/>
              <a:t>holding constant all other factors affecting real GDP and employment</a:t>
            </a:r>
            <a:r>
              <a:rPr lang="en-US" dirty="0"/>
              <a:t>.</a:t>
            </a:r>
          </a:p>
          <a:p>
            <a:pPr marL="342900" indent="-342900">
              <a:spcAft>
                <a:spcPts val="0"/>
              </a:spcAft>
              <a:buFont typeface="Arial" panose="020B0604020202020204" pitchFamily="34" charset="0"/>
              <a:buChar char="•"/>
              <a:defRPr/>
            </a:pPr>
            <a:r>
              <a:rPr lang="en-US" dirty="0"/>
              <a:t>Isolating the effects of the stimulus package is very difficult; economists </a:t>
            </a:r>
            <a:r>
              <a:rPr lang="en-US" i="1" dirty="0"/>
              <a:t>still</a:t>
            </a:r>
            <a:r>
              <a:rPr lang="en-US" dirty="0"/>
              <a:t> differ in their views about how effective the stimulus package was.</a:t>
            </a:r>
          </a:p>
        </p:txBody>
      </p:sp>
    </p:spTree>
    <p:extLst>
      <p:ext uri="{BB962C8B-B14F-4D97-AF65-F5344CB8AC3E}">
        <p14:creationId xmlns:p14="http://schemas.microsoft.com/office/powerpoint/2010/main" val="152758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ipe(left)">
                                      <p:cBhvr>
                                        <p:cTn id="28" dur="500"/>
                                        <p:tgtEl>
                                          <p:spTgt spid="3">
                                            <p:txEl>
                                              <p:pRg st="6" end="6"/>
                                            </p:txEl>
                                          </p:spTgt>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CBO estimates of the effects of the stimulus</a:t>
            </a:r>
          </a:p>
        </p:txBody>
      </p:sp>
      <p:sp>
        <p:nvSpPr>
          <p:cNvPr id="3" name="Text Placeholder 2"/>
          <p:cNvSpPr>
            <a:spLocks noGrp="1"/>
          </p:cNvSpPr>
          <p:nvPr>
            <p:ph type="body" sz="quarter" idx="11"/>
          </p:nvPr>
        </p:nvSpPr>
        <p:spPr>
          <a:xfrm>
            <a:off x="152400" y="3733800"/>
            <a:ext cx="8763000" cy="2971800"/>
          </a:xfrm>
        </p:spPr>
        <p:txBody>
          <a:bodyPr/>
          <a:lstStyle/>
          <a:p>
            <a:pPr>
              <a:spcAft>
                <a:spcPts val="0"/>
              </a:spcAft>
              <a:defRPr/>
            </a:pPr>
            <a:r>
              <a:rPr lang="en-US" dirty="0"/>
              <a:t>The Congressional Budget Office (CBO) is a non-partisan organization that estimates the effects of government policies.</a:t>
            </a:r>
          </a:p>
          <a:p>
            <a:pPr>
              <a:spcAft>
                <a:spcPts val="0"/>
              </a:spcAft>
              <a:defRPr/>
            </a:pPr>
            <a:r>
              <a:rPr lang="en-US" dirty="0"/>
              <a:t>The table shows CBO estimates of the effect of the stimulus package on economic variables, </a:t>
            </a:r>
            <a:r>
              <a:rPr lang="en-US" i="1" dirty="0"/>
              <a:t>relative to what would have happened without the stimulus package</a:t>
            </a:r>
            <a:r>
              <a:rPr lang="en-US" dirty="0"/>
              <a:t>:</a:t>
            </a:r>
          </a:p>
          <a:p>
            <a:pPr>
              <a:spcAft>
                <a:spcPts val="0"/>
              </a:spcAft>
              <a:defRPr/>
            </a:pPr>
            <a:r>
              <a:rPr lang="en-US" dirty="0"/>
              <a:t>The CBO’s conclusion: the stimulus package reduced the severity of the recession, but did not come close to bringing the economy back to full employment.</a:t>
            </a:r>
          </a:p>
        </p:txBody>
      </p:sp>
      <p:sp>
        <p:nvSpPr>
          <p:cNvPr id="4" name="Text Placeholder 3"/>
          <p:cNvSpPr>
            <a:spLocks noGrp="1"/>
          </p:cNvSpPr>
          <p:nvPr>
            <p:ph type="body" sz="quarter" idx="12"/>
          </p:nvPr>
        </p:nvSpPr>
        <p:spPr>
          <a:xfrm>
            <a:off x="5867400" y="3276600"/>
            <a:ext cx="2819400" cy="449263"/>
          </a:xfrm>
        </p:spPr>
        <p:txBody>
          <a:bodyPr/>
          <a:lstStyle/>
          <a:p>
            <a:r>
              <a:rPr lang="en-US" dirty="0"/>
              <a:t>CBO estimates of the effects of the stimulus package</a:t>
            </a:r>
          </a:p>
        </p:txBody>
      </p:sp>
      <p:sp>
        <p:nvSpPr>
          <p:cNvPr id="5" name="Text Placeholder 4"/>
          <p:cNvSpPr>
            <a:spLocks noGrp="1"/>
          </p:cNvSpPr>
          <p:nvPr>
            <p:ph type="body" sz="quarter" idx="13"/>
          </p:nvPr>
        </p:nvSpPr>
        <p:spPr>
          <a:xfrm>
            <a:off x="4533900" y="3276600"/>
            <a:ext cx="1352550" cy="381000"/>
          </a:xfrm>
        </p:spPr>
        <p:txBody>
          <a:bodyPr/>
          <a:lstStyle/>
          <a:p>
            <a:r>
              <a:rPr lang="en-US" dirty="0"/>
              <a:t>Table 16.2</a:t>
            </a:r>
          </a:p>
        </p:txBody>
      </p:sp>
      <p:graphicFrame>
        <p:nvGraphicFramePr>
          <p:cNvPr id="6" name="Table 5"/>
          <p:cNvGraphicFramePr>
            <a:graphicFrameLocks noGrp="1"/>
          </p:cNvGraphicFramePr>
          <p:nvPr>
            <p:extLst>
              <p:ext uri="{D42A27DB-BD31-4B8C-83A1-F6EECF244321}">
                <p14:modId xmlns:p14="http://schemas.microsoft.com/office/powerpoint/2010/main" val="87669669"/>
              </p:ext>
            </p:extLst>
          </p:nvPr>
        </p:nvGraphicFramePr>
        <p:xfrm>
          <a:off x="452438" y="914400"/>
          <a:ext cx="8231188" cy="2255520"/>
        </p:xfrm>
        <a:graphic>
          <a:graphicData uri="http://schemas.openxmlformats.org/drawingml/2006/table">
            <a:tbl>
              <a:tblPr firstRow="1" bandRow="1">
                <a:tableStyleId>{5C22544A-7EE6-4342-B048-85BDC9FD1C3A}</a:tableStyleId>
              </a:tblPr>
              <a:tblGrid>
                <a:gridCol w="1001714">
                  <a:extLst>
                    <a:ext uri="{9D8B030D-6E8A-4147-A177-3AD203B41FA5}">
                      <a16:colId xmlns:a16="http://schemas.microsoft.com/office/drawing/2014/main" val="20000"/>
                    </a:ext>
                  </a:extLst>
                </a:gridCol>
                <a:gridCol w="2219325">
                  <a:extLst>
                    <a:ext uri="{9D8B030D-6E8A-4147-A177-3AD203B41FA5}">
                      <a16:colId xmlns:a16="http://schemas.microsoft.com/office/drawing/2014/main" val="20001"/>
                    </a:ext>
                  </a:extLst>
                </a:gridCol>
                <a:gridCol w="2524125">
                  <a:extLst>
                    <a:ext uri="{9D8B030D-6E8A-4147-A177-3AD203B41FA5}">
                      <a16:colId xmlns:a16="http://schemas.microsoft.com/office/drawing/2014/main" val="20002"/>
                    </a:ext>
                  </a:extLst>
                </a:gridCol>
                <a:gridCol w="2486024">
                  <a:extLst>
                    <a:ext uri="{9D8B030D-6E8A-4147-A177-3AD203B41FA5}">
                      <a16:colId xmlns:a16="http://schemas.microsoft.com/office/drawing/2014/main" val="20003"/>
                    </a:ext>
                  </a:extLst>
                </a:gridCol>
              </a:tblGrid>
              <a:tr h="238760">
                <a:tc>
                  <a:txBody>
                    <a:bodyPr/>
                    <a:lstStyle/>
                    <a:p>
                      <a:r>
                        <a:rPr lang="en-US" sz="1600" dirty="0">
                          <a:solidFill>
                            <a:srgbClr val="0066B3"/>
                          </a:solidFill>
                        </a:rPr>
                        <a:t>Year</a:t>
                      </a:r>
                    </a:p>
                  </a:txBody>
                  <a:tcPr anchor="b">
                    <a:lnB w="38100" cap="flat" cmpd="sng" algn="ctr">
                      <a:solidFill>
                        <a:srgbClr val="95B6DF"/>
                      </a:solidFill>
                      <a:prstDash val="solid"/>
                      <a:round/>
                      <a:headEnd type="none" w="med" len="med"/>
                      <a:tailEnd type="none" w="med" len="med"/>
                    </a:lnB>
                    <a:noFill/>
                  </a:tcPr>
                </a:tc>
                <a:tc>
                  <a:txBody>
                    <a:bodyPr/>
                    <a:lstStyle/>
                    <a:p>
                      <a:pPr algn="ctr"/>
                      <a:r>
                        <a:rPr lang="en-US" sz="1600" dirty="0">
                          <a:solidFill>
                            <a:srgbClr val="0066B3"/>
                          </a:solidFill>
                        </a:rPr>
                        <a:t>Change in Real GDP</a:t>
                      </a:r>
                    </a:p>
                  </a:txBody>
                  <a:tcPr anchor="b">
                    <a:lnB w="38100" cap="flat" cmpd="sng" algn="ctr">
                      <a:solidFill>
                        <a:srgbClr val="95B6DF"/>
                      </a:solidFill>
                      <a:prstDash val="solid"/>
                      <a:round/>
                      <a:headEnd type="none" w="med" len="med"/>
                      <a:tailEnd type="none" w="med" len="med"/>
                    </a:lnB>
                    <a:noFill/>
                  </a:tcPr>
                </a:tc>
                <a:tc>
                  <a:txBody>
                    <a:bodyPr/>
                    <a:lstStyle/>
                    <a:p>
                      <a:pPr algn="ctr"/>
                      <a:r>
                        <a:rPr lang="en-US" sz="1600" dirty="0">
                          <a:solidFill>
                            <a:srgbClr val="0066B3"/>
                          </a:solidFill>
                        </a:rPr>
                        <a:t>Change in the</a:t>
                      </a:r>
                    </a:p>
                    <a:p>
                      <a:pPr algn="ctr"/>
                      <a:r>
                        <a:rPr lang="en-US" sz="1600" dirty="0">
                          <a:solidFill>
                            <a:srgbClr val="0066B3"/>
                          </a:solidFill>
                        </a:rPr>
                        <a:t>Unemployment Rate</a:t>
                      </a:r>
                    </a:p>
                  </a:txBody>
                  <a:tcPr anchor="b">
                    <a:lnB w="38100" cap="flat" cmpd="sng" algn="ctr">
                      <a:solidFill>
                        <a:srgbClr val="95B6DF"/>
                      </a:solidFill>
                      <a:prstDash val="solid"/>
                      <a:round/>
                      <a:headEnd type="none" w="med" len="med"/>
                      <a:tailEnd type="none" w="med" len="med"/>
                    </a:lnB>
                    <a:noFill/>
                  </a:tcPr>
                </a:tc>
                <a:tc>
                  <a:txBody>
                    <a:bodyPr/>
                    <a:lstStyle/>
                    <a:p>
                      <a:pPr algn="ctr"/>
                      <a:r>
                        <a:rPr lang="en-US" sz="1600" dirty="0">
                          <a:solidFill>
                            <a:srgbClr val="0066B3"/>
                          </a:solidFill>
                        </a:rPr>
                        <a:t>Change in Employment</a:t>
                      </a:r>
                    </a:p>
                    <a:p>
                      <a:pPr algn="ctr"/>
                      <a:r>
                        <a:rPr lang="en-US" sz="1600" dirty="0">
                          <a:solidFill>
                            <a:srgbClr val="0066B3"/>
                          </a:solidFill>
                        </a:rPr>
                        <a:t>(millions</a:t>
                      </a:r>
                      <a:r>
                        <a:rPr lang="en-US" sz="1600" baseline="0" dirty="0">
                          <a:solidFill>
                            <a:srgbClr val="0066B3"/>
                          </a:solidFill>
                        </a:rPr>
                        <a:t> </a:t>
                      </a:r>
                      <a:r>
                        <a:rPr lang="en-US" sz="1600" dirty="0">
                          <a:solidFill>
                            <a:srgbClr val="0066B3"/>
                          </a:solidFill>
                        </a:rPr>
                        <a:t>of people)</a:t>
                      </a:r>
                    </a:p>
                  </a:txBody>
                  <a:tcPr anchor="b">
                    <a:lnB w="38100" cap="flat" cmpd="sng" algn="ctr">
                      <a:solidFill>
                        <a:srgbClr val="95B6DF"/>
                      </a:solidFill>
                      <a:prstDash val="solid"/>
                      <a:round/>
                      <a:headEnd type="none" w="med" len="med"/>
                      <a:tailEnd type="none" w="med" len="med"/>
                    </a:lnB>
                    <a:noFill/>
                  </a:tcPr>
                </a:tc>
                <a:extLst>
                  <a:ext uri="{0D108BD9-81ED-4DB2-BD59-A6C34878D82A}">
                    <a16:rowId xmlns:a16="http://schemas.microsoft.com/office/drawing/2014/main" val="10000"/>
                  </a:ext>
                </a:extLst>
              </a:tr>
              <a:tr h="238760">
                <a:tc>
                  <a:txBody>
                    <a:bodyPr/>
                    <a:lstStyle/>
                    <a:p>
                      <a:r>
                        <a:rPr lang="en-US" sz="1600" dirty="0"/>
                        <a:t>2009</a:t>
                      </a:r>
                    </a:p>
                  </a:txBody>
                  <a:tcPr>
                    <a:lnT w="38100" cap="flat" cmpd="sng" algn="ctr">
                      <a:solidFill>
                        <a:srgbClr val="95B6DF"/>
                      </a:solidFill>
                      <a:prstDash val="solid"/>
                      <a:round/>
                      <a:headEnd type="none" w="med" len="med"/>
                      <a:tailEnd type="none" w="med" len="med"/>
                    </a:lnT>
                    <a:noFill/>
                  </a:tcPr>
                </a:tc>
                <a:tc>
                  <a:txBody>
                    <a:bodyPr/>
                    <a:lstStyle/>
                    <a:p>
                      <a:pPr algn="ctr"/>
                      <a:r>
                        <a:rPr lang="en-US" sz="1600" dirty="0"/>
                        <a:t>0.4% to 1.8%</a:t>
                      </a:r>
                    </a:p>
                  </a:txBody>
                  <a:tcPr anchor="ctr">
                    <a:lnT w="38100" cap="flat" cmpd="sng" algn="ctr">
                      <a:solidFill>
                        <a:srgbClr val="95B6DF"/>
                      </a:solidFill>
                      <a:prstDash val="solid"/>
                      <a:round/>
                      <a:headEnd type="none" w="med" len="med"/>
                      <a:tailEnd type="none" w="med" len="med"/>
                    </a:lnT>
                    <a:noFill/>
                  </a:tcPr>
                </a:tc>
                <a:tc>
                  <a:txBody>
                    <a:bodyPr/>
                    <a:lstStyle/>
                    <a:p>
                      <a:pPr algn="ctr"/>
                      <a:r>
                        <a:rPr lang="en-US" sz="1600" dirty="0">
                          <a:latin typeface="Arial"/>
                          <a:cs typeface="Arial"/>
                        </a:rPr>
                        <a:t>−</a:t>
                      </a:r>
                      <a:r>
                        <a:rPr lang="en-US" sz="1600" dirty="0"/>
                        <a:t>0.1% to </a:t>
                      </a:r>
                      <a:r>
                        <a:rPr lang="en-US" sz="1600" dirty="0">
                          <a:latin typeface="Arial"/>
                          <a:cs typeface="Arial"/>
                        </a:rPr>
                        <a:t>−</a:t>
                      </a:r>
                      <a:r>
                        <a:rPr lang="en-US" sz="1600" dirty="0"/>
                        <a:t>0.5%</a:t>
                      </a:r>
                    </a:p>
                  </a:txBody>
                  <a:tcPr anchor="ctr">
                    <a:lnT w="38100" cap="flat" cmpd="sng" algn="ctr">
                      <a:solidFill>
                        <a:srgbClr val="95B6DF"/>
                      </a:solidFill>
                      <a:prstDash val="solid"/>
                      <a:round/>
                      <a:headEnd type="none" w="med" len="med"/>
                      <a:tailEnd type="none" w="med" len="med"/>
                    </a:lnT>
                    <a:noFill/>
                  </a:tcPr>
                </a:tc>
                <a:tc>
                  <a:txBody>
                    <a:bodyPr/>
                    <a:lstStyle/>
                    <a:p>
                      <a:pPr algn="ctr"/>
                      <a:r>
                        <a:rPr lang="en-US" sz="1600" dirty="0"/>
                        <a:t>0.3 to 1.3</a:t>
                      </a:r>
                    </a:p>
                  </a:txBody>
                  <a:tcPr anchor="ctr">
                    <a:lnT w="38100" cap="flat" cmpd="sng" algn="ctr">
                      <a:solidFill>
                        <a:srgbClr val="95B6DF"/>
                      </a:solidFill>
                      <a:prstDash val="solid"/>
                      <a:round/>
                      <a:headEnd type="none" w="med" len="med"/>
                      <a:tailEnd type="none" w="med" len="med"/>
                    </a:lnT>
                    <a:noFill/>
                  </a:tcPr>
                </a:tc>
                <a:extLst>
                  <a:ext uri="{0D108BD9-81ED-4DB2-BD59-A6C34878D82A}">
                    <a16:rowId xmlns:a16="http://schemas.microsoft.com/office/drawing/2014/main" val="10001"/>
                  </a:ext>
                </a:extLst>
              </a:tr>
              <a:tr h="238760">
                <a:tc>
                  <a:txBody>
                    <a:bodyPr/>
                    <a:lstStyle/>
                    <a:p>
                      <a:r>
                        <a:rPr lang="en-US" sz="1600" dirty="0"/>
                        <a:t>2010</a:t>
                      </a:r>
                    </a:p>
                  </a:txBody>
                  <a:tcPr>
                    <a:noFill/>
                  </a:tcPr>
                </a:tc>
                <a:tc>
                  <a:txBody>
                    <a:bodyPr/>
                    <a:lstStyle/>
                    <a:p>
                      <a:pPr algn="ctr"/>
                      <a:r>
                        <a:rPr lang="en-US" sz="1600" dirty="0"/>
                        <a:t>0.7% to 4.1%</a:t>
                      </a:r>
                    </a:p>
                  </a:txBody>
                  <a:tcPr anchor="ctr">
                    <a:noFill/>
                  </a:tcPr>
                </a:tc>
                <a:tc>
                  <a:txBody>
                    <a:bodyPr/>
                    <a:lstStyle/>
                    <a:p>
                      <a:pPr algn="ctr"/>
                      <a:r>
                        <a:rPr lang="en-US" sz="1600" dirty="0">
                          <a:latin typeface="Arial"/>
                          <a:cs typeface="Arial"/>
                        </a:rPr>
                        <a:t>−</a:t>
                      </a:r>
                      <a:r>
                        <a:rPr lang="en-US" sz="1600" dirty="0"/>
                        <a:t>0.4% to −1.8%</a:t>
                      </a:r>
                    </a:p>
                  </a:txBody>
                  <a:tcPr anchor="ctr">
                    <a:noFill/>
                  </a:tcPr>
                </a:tc>
                <a:tc>
                  <a:txBody>
                    <a:bodyPr/>
                    <a:lstStyle/>
                    <a:p>
                      <a:pPr algn="ctr"/>
                      <a:r>
                        <a:rPr lang="en-US" sz="1600" dirty="0"/>
                        <a:t>0.9 to 4.7</a:t>
                      </a:r>
                    </a:p>
                  </a:txBody>
                  <a:tcPr anchor="ctr">
                    <a:noFill/>
                  </a:tcPr>
                </a:tc>
                <a:extLst>
                  <a:ext uri="{0D108BD9-81ED-4DB2-BD59-A6C34878D82A}">
                    <a16:rowId xmlns:a16="http://schemas.microsoft.com/office/drawing/2014/main" val="10002"/>
                  </a:ext>
                </a:extLst>
              </a:tr>
              <a:tr h="238760">
                <a:tc>
                  <a:txBody>
                    <a:bodyPr/>
                    <a:lstStyle/>
                    <a:p>
                      <a:r>
                        <a:rPr lang="en-US" sz="1600" dirty="0"/>
                        <a:t>2011</a:t>
                      </a:r>
                    </a:p>
                  </a:txBody>
                  <a:tcPr>
                    <a:noFill/>
                  </a:tcPr>
                </a:tc>
                <a:tc>
                  <a:txBody>
                    <a:bodyPr/>
                    <a:lstStyle/>
                    <a:p>
                      <a:pPr algn="ctr"/>
                      <a:r>
                        <a:rPr lang="en-US" sz="1600" dirty="0"/>
                        <a:t>0.4% to 2.3%</a:t>
                      </a:r>
                    </a:p>
                  </a:txBody>
                  <a:tcPr anchor="ctr">
                    <a:noFill/>
                  </a:tcPr>
                </a:tc>
                <a:tc>
                  <a:txBody>
                    <a:bodyPr/>
                    <a:lstStyle/>
                    <a:p>
                      <a:pPr algn="ctr"/>
                      <a:r>
                        <a:rPr lang="en-US" sz="1600" dirty="0">
                          <a:latin typeface="Arial"/>
                          <a:cs typeface="Arial"/>
                        </a:rPr>
                        <a:t>−</a:t>
                      </a:r>
                      <a:r>
                        <a:rPr lang="en-US" sz="1600" dirty="0"/>
                        <a:t>0.2% to −1.4%</a:t>
                      </a:r>
                    </a:p>
                  </a:txBody>
                  <a:tcPr anchor="ctr">
                    <a:noFill/>
                  </a:tcPr>
                </a:tc>
                <a:tc>
                  <a:txBody>
                    <a:bodyPr/>
                    <a:lstStyle/>
                    <a:p>
                      <a:pPr algn="ctr"/>
                      <a:r>
                        <a:rPr lang="en-US" sz="1600" dirty="0"/>
                        <a:t>0.6 to 3.6</a:t>
                      </a:r>
                    </a:p>
                  </a:txBody>
                  <a:tcPr anchor="ctr">
                    <a:noFill/>
                  </a:tcPr>
                </a:tc>
                <a:extLst>
                  <a:ext uri="{0D108BD9-81ED-4DB2-BD59-A6C34878D82A}">
                    <a16:rowId xmlns:a16="http://schemas.microsoft.com/office/drawing/2014/main" val="10003"/>
                  </a:ext>
                </a:extLst>
              </a:tr>
              <a:tr h="238760">
                <a:tc>
                  <a:txBody>
                    <a:bodyPr/>
                    <a:lstStyle/>
                    <a:p>
                      <a:r>
                        <a:rPr lang="en-US" sz="1600"/>
                        <a:t>2012</a:t>
                      </a:r>
                      <a:endParaRPr lang="en-US" sz="1600" dirty="0"/>
                    </a:p>
                  </a:txBody>
                  <a:tcPr>
                    <a:noFill/>
                  </a:tcPr>
                </a:tc>
                <a:tc>
                  <a:txBody>
                    <a:bodyPr/>
                    <a:lstStyle/>
                    <a:p>
                      <a:pPr algn="ctr"/>
                      <a:r>
                        <a:rPr lang="en-US" sz="1600" dirty="0"/>
                        <a:t>0.1% to 0.8%</a:t>
                      </a:r>
                    </a:p>
                  </a:txBody>
                  <a:tcPr anchor="ctr">
                    <a:noFill/>
                  </a:tcPr>
                </a:tc>
                <a:tc>
                  <a:txBody>
                    <a:bodyPr/>
                    <a:lstStyle/>
                    <a:p>
                      <a:pPr algn="ctr"/>
                      <a:r>
                        <a:rPr lang="en-US" sz="1600" dirty="0">
                          <a:latin typeface="Arial"/>
                          <a:cs typeface="Arial"/>
                        </a:rPr>
                        <a:t>−</a:t>
                      </a:r>
                      <a:r>
                        <a:rPr lang="en-US" sz="1600" dirty="0"/>
                        <a:t>0.1% to −0.6%</a:t>
                      </a:r>
                    </a:p>
                  </a:txBody>
                  <a:tcPr anchor="ctr">
                    <a:noFill/>
                  </a:tcPr>
                </a:tc>
                <a:tc>
                  <a:txBody>
                    <a:bodyPr/>
                    <a:lstStyle/>
                    <a:p>
                      <a:pPr algn="ctr"/>
                      <a:r>
                        <a:rPr lang="en-US" sz="1600" dirty="0"/>
                        <a:t>0.2 to 1.3</a:t>
                      </a:r>
                    </a:p>
                  </a:txBody>
                  <a:tcPr anchor="ctr">
                    <a:noFill/>
                  </a:tcPr>
                </a:tc>
                <a:extLst>
                  <a:ext uri="{0D108BD9-81ED-4DB2-BD59-A6C34878D82A}">
                    <a16:rowId xmlns:a16="http://schemas.microsoft.com/office/drawing/2014/main" val="10004"/>
                  </a:ext>
                </a:extLst>
              </a:tr>
              <a:tr h="238760">
                <a:tc>
                  <a:txBody>
                    <a:bodyPr/>
                    <a:lstStyle/>
                    <a:p>
                      <a:r>
                        <a:rPr lang="en-US" sz="1600" dirty="0"/>
                        <a:t>2013</a:t>
                      </a:r>
                    </a:p>
                  </a:txBody>
                  <a:tcPr>
                    <a:lnB w="38100" cap="flat" cmpd="sng" algn="ctr">
                      <a:solidFill>
                        <a:srgbClr val="95B6DF"/>
                      </a:solidFill>
                      <a:prstDash val="solid"/>
                      <a:round/>
                      <a:headEnd type="none" w="med" len="med"/>
                      <a:tailEnd type="none" w="med" len="med"/>
                    </a:lnB>
                    <a:noFill/>
                  </a:tcPr>
                </a:tc>
                <a:tc>
                  <a:txBody>
                    <a:bodyPr/>
                    <a:lstStyle/>
                    <a:p>
                      <a:pPr algn="ctr"/>
                      <a:r>
                        <a:rPr lang="en-US" sz="1600" dirty="0"/>
                        <a:t>0.1% to 0.4%</a:t>
                      </a:r>
                    </a:p>
                  </a:txBody>
                  <a:tcPr anchor="ctr">
                    <a:lnB w="38100" cap="flat" cmpd="sng" algn="ctr">
                      <a:solidFill>
                        <a:srgbClr val="95B6DF"/>
                      </a:solidFill>
                      <a:prstDash val="solid"/>
                      <a:round/>
                      <a:headEnd type="none" w="med" len="med"/>
                      <a:tailEnd type="none" w="med" len="med"/>
                    </a:lnB>
                    <a:noFill/>
                  </a:tcPr>
                </a:tc>
                <a:tc>
                  <a:txBody>
                    <a:bodyPr/>
                    <a:lstStyle/>
                    <a:p>
                      <a:pPr algn="ctr"/>
                      <a:r>
                        <a:rPr lang="en-US" sz="1600" dirty="0"/>
                        <a:t>     0% to −0.3%</a:t>
                      </a:r>
                    </a:p>
                  </a:txBody>
                  <a:tcPr anchor="ctr">
                    <a:lnB w="38100" cap="flat" cmpd="sng" algn="ctr">
                      <a:solidFill>
                        <a:srgbClr val="95B6DF"/>
                      </a:solidFill>
                      <a:prstDash val="solid"/>
                      <a:round/>
                      <a:headEnd type="none" w="med" len="med"/>
                      <a:tailEnd type="none" w="med" len="med"/>
                    </a:lnB>
                    <a:noFill/>
                  </a:tcPr>
                </a:tc>
                <a:tc>
                  <a:txBody>
                    <a:bodyPr/>
                    <a:lstStyle/>
                    <a:p>
                      <a:pPr algn="ctr"/>
                      <a:r>
                        <a:rPr lang="en-US" sz="1600" dirty="0"/>
                        <a:t>0.1 to 0.5</a:t>
                      </a:r>
                    </a:p>
                  </a:txBody>
                  <a:tcPr anchor="ctr">
                    <a:lnB w="38100" cap="flat" cmpd="sng" algn="ctr">
                      <a:solidFill>
                        <a:srgbClr val="95B6DF"/>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52359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1000"/>
                                        <p:tgtEl>
                                          <p:spTgt spid="6"/>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Why was the recession of 2007-2009 so severe?</a:t>
            </a:r>
          </a:p>
        </p:txBody>
      </p:sp>
      <p:sp>
        <p:nvSpPr>
          <p:cNvPr id="3" name="Text Placeholder 2"/>
          <p:cNvSpPr>
            <a:spLocks noGrp="1"/>
          </p:cNvSpPr>
          <p:nvPr>
            <p:ph type="body" sz="quarter" idx="11"/>
          </p:nvPr>
        </p:nvSpPr>
        <p:spPr>
          <a:xfrm>
            <a:off x="152400" y="838200"/>
            <a:ext cx="8839200" cy="914400"/>
          </a:xfrm>
        </p:spPr>
        <p:txBody>
          <a:bodyPr/>
          <a:lstStyle/>
          <a:p>
            <a:pPr>
              <a:spcBef>
                <a:spcPts val="0"/>
              </a:spcBef>
              <a:spcAft>
                <a:spcPts val="1200"/>
              </a:spcAft>
              <a:defRPr/>
            </a:pPr>
            <a:r>
              <a:rPr lang="en-US" dirty="0"/>
              <a:t>The recession of 2007-2009 was the worst recession to hit the United States since the Great Depression of the 1930s.</a:t>
            </a:r>
          </a:p>
        </p:txBody>
      </p:sp>
      <p:graphicFrame>
        <p:nvGraphicFramePr>
          <p:cNvPr id="4" name="Table 3"/>
          <p:cNvGraphicFramePr>
            <a:graphicFrameLocks noGrp="1"/>
          </p:cNvGraphicFramePr>
          <p:nvPr>
            <p:extLst>
              <p:ext uri="{D42A27DB-BD31-4B8C-83A1-F6EECF244321}">
                <p14:modId xmlns:p14="http://schemas.microsoft.com/office/powerpoint/2010/main" val="2600916403"/>
              </p:ext>
            </p:extLst>
          </p:nvPr>
        </p:nvGraphicFramePr>
        <p:xfrm>
          <a:off x="381000" y="1828800"/>
          <a:ext cx="8355013" cy="914400"/>
        </p:xfrm>
        <a:graphic>
          <a:graphicData uri="http://schemas.openxmlformats.org/drawingml/2006/table">
            <a:tbl>
              <a:tblPr firstRow="1" bandRow="1">
                <a:tableStyleId>{5C22544A-7EE6-4342-B048-85BDC9FD1C3A}</a:tableStyleId>
              </a:tblPr>
              <a:tblGrid>
                <a:gridCol w="2759382">
                  <a:extLst>
                    <a:ext uri="{9D8B030D-6E8A-4147-A177-3AD203B41FA5}">
                      <a16:colId xmlns:a16="http://schemas.microsoft.com/office/drawing/2014/main" val="20000"/>
                    </a:ext>
                  </a:extLst>
                </a:gridCol>
                <a:gridCol w="1172296">
                  <a:extLst>
                    <a:ext uri="{9D8B030D-6E8A-4147-A177-3AD203B41FA5}">
                      <a16:colId xmlns:a16="http://schemas.microsoft.com/office/drawing/2014/main" val="20001"/>
                    </a:ext>
                  </a:extLst>
                </a:gridCol>
                <a:gridCol w="1950624">
                  <a:extLst>
                    <a:ext uri="{9D8B030D-6E8A-4147-A177-3AD203B41FA5}">
                      <a16:colId xmlns:a16="http://schemas.microsoft.com/office/drawing/2014/main" val="20002"/>
                    </a:ext>
                  </a:extLst>
                </a:gridCol>
                <a:gridCol w="2472711">
                  <a:extLst>
                    <a:ext uri="{9D8B030D-6E8A-4147-A177-3AD203B41FA5}">
                      <a16:colId xmlns:a16="http://schemas.microsoft.com/office/drawing/2014/main" val="20003"/>
                    </a:ext>
                  </a:extLst>
                </a:gridCol>
              </a:tblGrid>
              <a:tr h="204258">
                <a:tc>
                  <a:txBody>
                    <a:bodyPr/>
                    <a:lstStyle/>
                    <a:p>
                      <a:endParaRPr lang="en-US" sz="1400" dirty="0">
                        <a:solidFill>
                          <a:srgbClr val="0066B3"/>
                        </a:solidFill>
                      </a:endParaRPr>
                    </a:p>
                  </a:txBody>
                  <a:tcPr>
                    <a:lnT w="28575" cap="flat" cmpd="sng" algn="ctr">
                      <a:solidFill>
                        <a:srgbClr val="0066B3"/>
                      </a:solidFill>
                      <a:prstDash val="solid"/>
                      <a:round/>
                      <a:headEnd type="none" w="med" len="med"/>
                      <a:tailEnd type="none" w="med" len="med"/>
                    </a:lnT>
                    <a:lnB w="28575" cap="flat" cmpd="sng" algn="ctr">
                      <a:solidFill>
                        <a:srgbClr val="0066B3"/>
                      </a:solidFill>
                      <a:prstDash val="solid"/>
                      <a:round/>
                      <a:headEnd type="none" w="med" len="med"/>
                      <a:tailEnd type="none" w="med" len="med"/>
                    </a:lnB>
                    <a:noFill/>
                  </a:tcPr>
                </a:tc>
                <a:tc>
                  <a:txBody>
                    <a:bodyPr/>
                    <a:lstStyle/>
                    <a:p>
                      <a:pPr algn="ctr"/>
                      <a:r>
                        <a:rPr lang="en-US" sz="1400" dirty="0">
                          <a:solidFill>
                            <a:srgbClr val="0066B3"/>
                          </a:solidFill>
                        </a:rPr>
                        <a:t>Duration</a:t>
                      </a:r>
                    </a:p>
                  </a:txBody>
                  <a:tcPr anchor="ctr">
                    <a:lnT w="28575" cap="flat" cmpd="sng" algn="ctr">
                      <a:solidFill>
                        <a:srgbClr val="0066B3"/>
                      </a:solidFill>
                      <a:prstDash val="solid"/>
                      <a:round/>
                      <a:headEnd type="none" w="med" len="med"/>
                      <a:tailEnd type="none" w="med" len="med"/>
                    </a:lnT>
                    <a:lnB w="28575" cap="flat" cmpd="sng" algn="ctr">
                      <a:solidFill>
                        <a:srgbClr val="0066B3"/>
                      </a:solidFill>
                      <a:prstDash val="solid"/>
                      <a:round/>
                      <a:headEnd type="none" w="med" len="med"/>
                      <a:tailEnd type="none" w="med" len="med"/>
                    </a:lnB>
                    <a:noFill/>
                  </a:tcPr>
                </a:tc>
                <a:tc>
                  <a:txBody>
                    <a:bodyPr/>
                    <a:lstStyle/>
                    <a:p>
                      <a:pPr algn="ctr"/>
                      <a:r>
                        <a:rPr lang="en-US" sz="1400" dirty="0">
                          <a:solidFill>
                            <a:srgbClr val="0066B3"/>
                          </a:solidFill>
                        </a:rPr>
                        <a:t>Decline in Real GDP</a:t>
                      </a:r>
                    </a:p>
                  </a:txBody>
                  <a:tcPr anchor="ctr">
                    <a:lnT w="28575" cap="flat" cmpd="sng" algn="ctr">
                      <a:solidFill>
                        <a:srgbClr val="0066B3"/>
                      </a:solidFill>
                      <a:prstDash val="solid"/>
                      <a:round/>
                      <a:headEnd type="none" w="med" len="med"/>
                      <a:tailEnd type="none" w="med" len="med"/>
                    </a:lnT>
                    <a:lnB w="28575" cap="flat" cmpd="sng" algn="ctr">
                      <a:solidFill>
                        <a:srgbClr val="0066B3"/>
                      </a:solidFill>
                      <a:prstDash val="solid"/>
                      <a:round/>
                      <a:headEnd type="none" w="med" len="med"/>
                      <a:tailEnd type="none" w="med" len="med"/>
                    </a:lnB>
                    <a:noFill/>
                  </a:tcPr>
                </a:tc>
                <a:tc>
                  <a:txBody>
                    <a:bodyPr/>
                    <a:lstStyle/>
                    <a:p>
                      <a:pPr algn="ctr"/>
                      <a:r>
                        <a:rPr lang="en-US" sz="1400" dirty="0">
                          <a:solidFill>
                            <a:srgbClr val="0066B3"/>
                          </a:solidFill>
                        </a:rPr>
                        <a:t>Peak Unemployment Rate</a:t>
                      </a:r>
                    </a:p>
                  </a:txBody>
                  <a:tcPr anchor="ctr">
                    <a:lnT w="28575" cap="flat" cmpd="sng" algn="ctr">
                      <a:solidFill>
                        <a:srgbClr val="0066B3"/>
                      </a:solidFill>
                      <a:prstDash val="solid"/>
                      <a:round/>
                      <a:headEnd type="none" w="med" len="med"/>
                      <a:tailEnd type="none" w="med" len="med"/>
                    </a:lnT>
                    <a:lnB w="28575" cap="flat" cmpd="sng" algn="ctr">
                      <a:solidFill>
                        <a:srgbClr val="0066B3"/>
                      </a:solidFill>
                      <a:prstDash val="solid"/>
                      <a:round/>
                      <a:headEnd type="none" w="med" len="med"/>
                      <a:tailEnd type="none" w="med" len="med"/>
                    </a:lnB>
                    <a:noFill/>
                  </a:tcPr>
                </a:tc>
                <a:extLst>
                  <a:ext uri="{0D108BD9-81ED-4DB2-BD59-A6C34878D82A}">
                    <a16:rowId xmlns:a16="http://schemas.microsoft.com/office/drawing/2014/main" val="10000"/>
                  </a:ext>
                </a:extLst>
              </a:tr>
              <a:tr h="204258">
                <a:tc>
                  <a:txBody>
                    <a:bodyPr/>
                    <a:lstStyle/>
                    <a:p>
                      <a:r>
                        <a:rPr lang="en-US" sz="1400" dirty="0"/>
                        <a:t>Average for postwar recessions</a:t>
                      </a:r>
                    </a:p>
                  </a:txBody>
                  <a:tcPr>
                    <a:lnT w="28575" cap="flat" cmpd="sng" algn="ctr">
                      <a:solidFill>
                        <a:srgbClr val="0066B3"/>
                      </a:solidFill>
                      <a:prstDash val="solid"/>
                      <a:round/>
                      <a:headEnd type="none" w="med" len="med"/>
                      <a:tailEnd type="none" w="med" len="med"/>
                    </a:lnT>
                    <a:noFill/>
                  </a:tcPr>
                </a:tc>
                <a:tc>
                  <a:txBody>
                    <a:bodyPr/>
                    <a:lstStyle/>
                    <a:p>
                      <a:r>
                        <a:rPr lang="en-US" sz="1400" dirty="0"/>
                        <a:t>10.4 months</a:t>
                      </a:r>
                    </a:p>
                  </a:txBody>
                  <a:tcPr>
                    <a:lnT w="28575" cap="flat" cmpd="sng" algn="ctr">
                      <a:solidFill>
                        <a:srgbClr val="0066B3"/>
                      </a:solidFill>
                      <a:prstDash val="solid"/>
                      <a:round/>
                      <a:headEnd type="none" w="med" len="med"/>
                      <a:tailEnd type="none" w="med" len="med"/>
                    </a:lnT>
                    <a:noFill/>
                  </a:tcPr>
                </a:tc>
                <a:tc>
                  <a:txBody>
                    <a:bodyPr/>
                    <a:lstStyle/>
                    <a:p>
                      <a:pPr algn="ctr"/>
                      <a:r>
                        <a:rPr lang="en-US" sz="1400" dirty="0">
                          <a:latin typeface="Arial"/>
                          <a:cs typeface="Arial"/>
                        </a:rPr>
                        <a:t>−</a:t>
                      </a:r>
                      <a:r>
                        <a:rPr lang="en-US" sz="1400" dirty="0"/>
                        <a:t>1.7%</a:t>
                      </a:r>
                    </a:p>
                  </a:txBody>
                  <a:tcPr>
                    <a:lnT w="28575" cap="flat" cmpd="sng" algn="ctr">
                      <a:solidFill>
                        <a:srgbClr val="0066B3"/>
                      </a:solidFill>
                      <a:prstDash val="solid"/>
                      <a:round/>
                      <a:headEnd type="none" w="med" len="med"/>
                      <a:tailEnd type="none" w="med" len="med"/>
                    </a:lnT>
                    <a:noFill/>
                  </a:tcPr>
                </a:tc>
                <a:tc>
                  <a:txBody>
                    <a:bodyPr/>
                    <a:lstStyle/>
                    <a:p>
                      <a:pPr algn="r"/>
                      <a:r>
                        <a:rPr lang="en-US" sz="1400" dirty="0"/>
                        <a:t>7.6%</a:t>
                      </a:r>
                    </a:p>
                  </a:txBody>
                  <a:tcPr marR="914400">
                    <a:lnT w="28575" cap="flat" cmpd="sng" algn="ctr">
                      <a:solidFill>
                        <a:srgbClr val="0066B3"/>
                      </a:solidFill>
                      <a:prstDash val="solid"/>
                      <a:round/>
                      <a:headEnd type="none" w="med" len="med"/>
                      <a:tailEnd type="none" w="med" len="med"/>
                    </a:lnT>
                    <a:noFill/>
                  </a:tcPr>
                </a:tc>
                <a:extLst>
                  <a:ext uri="{0D108BD9-81ED-4DB2-BD59-A6C34878D82A}">
                    <a16:rowId xmlns:a16="http://schemas.microsoft.com/office/drawing/2014/main" val="10001"/>
                  </a:ext>
                </a:extLst>
              </a:tr>
              <a:tr h="204258">
                <a:tc>
                  <a:txBody>
                    <a:bodyPr/>
                    <a:lstStyle/>
                    <a:p>
                      <a:r>
                        <a:rPr lang="en-US" sz="1400" dirty="0"/>
                        <a:t>Recession of 2007–2009</a:t>
                      </a:r>
                    </a:p>
                  </a:txBody>
                  <a:tcPr>
                    <a:lnB w="28575" cap="flat" cmpd="sng" algn="ctr">
                      <a:solidFill>
                        <a:srgbClr val="0066B3"/>
                      </a:solidFill>
                      <a:prstDash val="solid"/>
                      <a:round/>
                      <a:headEnd type="none" w="med" len="med"/>
                      <a:tailEnd type="none" w="med" len="med"/>
                    </a:lnB>
                    <a:noFill/>
                  </a:tcPr>
                </a:tc>
                <a:tc>
                  <a:txBody>
                    <a:bodyPr/>
                    <a:lstStyle/>
                    <a:p>
                      <a:r>
                        <a:rPr lang="en-US" sz="1400" dirty="0"/>
                        <a:t>18 months</a:t>
                      </a:r>
                    </a:p>
                  </a:txBody>
                  <a:tcPr>
                    <a:lnB w="28575" cap="flat" cmpd="sng" algn="ctr">
                      <a:solidFill>
                        <a:srgbClr val="0066B3"/>
                      </a:solidFill>
                      <a:prstDash val="solid"/>
                      <a:round/>
                      <a:headEnd type="none" w="med" len="med"/>
                      <a:tailEnd type="none" w="med" len="med"/>
                    </a:lnB>
                    <a:noFill/>
                  </a:tcPr>
                </a:tc>
                <a:tc>
                  <a:txBody>
                    <a:bodyPr/>
                    <a:lstStyle/>
                    <a:p>
                      <a:pPr algn="ctr"/>
                      <a:r>
                        <a:rPr lang="en-US" sz="1400" dirty="0">
                          <a:latin typeface="Arial"/>
                          <a:cs typeface="Arial"/>
                        </a:rPr>
                        <a:t>−</a:t>
                      </a:r>
                      <a:r>
                        <a:rPr lang="en-US" sz="1400" dirty="0"/>
                        <a:t>4.1%</a:t>
                      </a:r>
                    </a:p>
                  </a:txBody>
                  <a:tcPr>
                    <a:lnB w="28575" cap="flat" cmpd="sng" algn="ctr">
                      <a:solidFill>
                        <a:srgbClr val="0066B3"/>
                      </a:solidFill>
                      <a:prstDash val="solid"/>
                      <a:round/>
                      <a:headEnd type="none" w="med" len="med"/>
                      <a:tailEnd type="none" w="med" len="med"/>
                    </a:lnB>
                    <a:noFill/>
                  </a:tcPr>
                </a:tc>
                <a:tc>
                  <a:txBody>
                    <a:bodyPr/>
                    <a:lstStyle/>
                    <a:p>
                      <a:pPr algn="r"/>
                      <a:r>
                        <a:rPr lang="en-US" sz="1400" dirty="0"/>
                        <a:t>10.0%</a:t>
                      </a:r>
                    </a:p>
                  </a:txBody>
                  <a:tcPr marR="914400">
                    <a:lnB w="28575" cap="flat" cmpd="sng" algn="ctr">
                      <a:solidFill>
                        <a:srgbClr val="0066B3"/>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5" name="Text Placeholder 2"/>
          <p:cNvSpPr txBox="1">
            <a:spLocks/>
          </p:cNvSpPr>
          <p:nvPr/>
        </p:nvSpPr>
        <p:spPr>
          <a:xfrm>
            <a:off x="152400" y="3276600"/>
            <a:ext cx="8839200" cy="16002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a:spcBef>
                <a:spcPts val="0"/>
              </a:spcBef>
              <a:spcAft>
                <a:spcPts val="1200"/>
              </a:spcAft>
              <a:defRPr/>
            </a:pPr>
            <a:r>
              <a:rPr lang="en-US" kern="0" dirty="0"/>
              <a:t>The Great Depression of the 1930s was accompanied by a financial crisis—just like the recession of 2007-2009.</a:t>
            </a:r>
          </a:p>
          <a:p>
            <a:pPr marL="342900" indent="-342900">
              <a:spcBef>
                <a:spcPts val="0"/>
              </a:spcBef>
              <a:spcAft>
                <a:spcPts val="1200"/>
              </a:spcAft>
              <a:buFont typeface="Arial" panose="020B0604020202020204" pitchFamily="34" charset="0"/>
              <a:buChar char="•"/>
              <a:defRPr/>
            </a:pPr>
            <a:r>
              <a:rPr lang="en-US" kern="0" dirty="0"/>
              <a:t>Are recessions generally worse when they are accompanied by a financial crisis?</a:t>
            </a:r>
          </a:p>
        </p:txBody>
      </p:sp>
    </p:spTree>
    <p:extLst>
      <p:ext uri="{BB962C8B-B14F-4D97-AF65-F5344CB8AC3E}">
        <p14:creationId xmlns:p14="http://schemas.microsoft.com/office/powerpoint/2010/main" val="385959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1000"/>
                                        <p:tgtEl>
                                          <p:spTgt spid="4"/>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left)">
                                      <p:cBhvr>
                                        <p:cTn id="15" dur="500"/>
                                        <p:tgtEl>
                                          <p:spTgt spid="5">
                                            <p:txEl>
                                              <p:pRg st="0" end="0"/>
                                            </p:txEl>
                                          </p:spTgt>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wipe(left)">
                                      <p:cBhvr>
                                        <p:cTn id="1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The recession of 2007-2009—continued</a:t>
            </a:r>
          </a:p>
        </p:txBody>
      </p:sp>
      <p:sp>
        <p:nvSpPr>
          <p:cNvPr id="3" name="Text Placeholder 2"/>
          <p:cNvSpPr>
            <a:spLocks noGrp="1"/>
          </p:cNvSpPr>
          <p:nvPr>
            <p:ph type="body" sz="quarter" idx="11"/>
          </p:nvPr>
        </p:nvSpPr>
        <p:spPr>
          <a:xfrm>
            <a:off x="152400" y="838200"/>
            <a:ext cx="8839200" cy="914400"/>
          </a:xfrm>
        </p:spPr>
        <p:txBody>
          <a:bodyPr/>
          <a:lstStyle/>
          <a:p>
            <a:pPr>
              <a:spcBef>
                <a:spcPts val="0"/>
              </a:spcBef>
              <a:spcAft>
                <a:spcPts val="1200"/>
              </a:spcAft>
              <a:defRPr/>
            </a:pPr>
            <a:r>
              <a:rPr lang="en-US" dirty="0"/>
              <a:t>After studying recessions accompanied by financial crises worldwide, economists Carmen Reinhart and Ken </a:t>
            </a:r>
            <a:r>
              <a:rPr lang="en-US" dirty="0" err="1"/>
              <a:t>Rogoff</a:t>
            </a:r>
            <a:r>
              <a:rPr lang="en-US" dirty="0"/>
              <a:t> say that such recessions </a:t>
            </a:r>
            <a:r>
              <a:rPr lang="en-US" i="1" dirty="0"/>
              <a:t>are</a:t>
            </a:r>
            <a:r>
              <a:rPr lang="en-US" dirty="0"/>
              <a:t> much more severe than average:</a:t>
            </a:r>
          </a:p>
        </p:txBody>
      </p:sp>
      <p:graphicFrame>
        <p:nvGraphicFramePr>
          <p:cNvPr id="6" name="Table 5"/>
          <p:cNvGraphicFramePr>
            <a:graphicFrameLocks noGrp="1"/>
          </p:cNvGraphicFramePr>
          <p:nvPr>
            <p:extLst>
              <p:ext uri="{D42A27DB-BD31-4B8C-83A1-F6EECF244321}">
                <p14:modId xmlns:p14="http://schemas.microsoft.com/office/powerpoint/2010/main" val="944295897"/>
              </p:ext>
            </p:extLst>
          </p:nvPr>
        </p:nvGraphicFramePr>
        <p:xfrm>
          <a:off x="526255" y="2057400"/>
          <a:ext cx="8201028" cy="2042160"/>
        </p:xfrm>
        <a:graphic>
          <a:graphicData uri="http://schemas.openxmlformats.org/drawingml/2006/table">
            <a:tbl>
              <a:tblPr firstRow="1" bandRow="1">
                <a:tableStyleId>{5C22544A-7EE6-4342-B048-85BDC9FD1C3A}</a:tableStyleId>
              </a:tblPr>
              <a:tblGrid>
                <a:gridCol w="1982791">
                  <a:extLst>
                    <a:ext uri="{9D8B030D-6E8A-4147-A177-3AD203B41FA5}">
                      <a16:colId xmlns:a16="http://schemas.microsoft.com/office/drawing/2014/main" val="20000"/>
                    </a:ext>
                  </a:extLst>
                </a:gridCol>
                <a:gridCol w="2117723">
                  <a:extLst>
                    <a:ext uri="{9D8B030D-6E8A-4147-A177-3AD203B41FA5}">
                      <a16:colId xmlns:a16="http://schemas.microsoft.com/office/drawing/2014/main" val="20001"/>
                    </a:ext>
                  </a:extLst>
                </a:gridCol>
                <a:gridCol w="2050257">
                  <a:extLst>
                    <a:ext uri="{9D8B030D-6E8A-4147-A177-3AD203B41FA5}">
                      <a16:colId xmlns:a16="http://schemas.microsoft.com/office/drawing/2014/main" val="20002"/>
                    </a:ext>
                  </a:extLst>
                </a:gridCol>
                <a:gridCol w="2050257">
                  <a:extLst>
                    <a:ext uri="{9D8B030D-6E8A-4147-A177-3AD203B41FA5}">
                      <a16:colId xmlns:a16="http://schemas.microsoft.com/office/drawing/2014/main" val="20003"/>
                    </a:ext>
                  </a:extLst>
                </a:gridCol>
              </a:tblGrid>
              <a:tr h="0">
                <a:tc>
                  <a:txBody>
                    <a:bodyPr/>
                    <a:lstStyle/>
                    <a:p>
                      <a:pPr algn="l"/>
                      <a:r>
                        <a:rPr lang="en-US" sz="1400" dirty="0">
                          <a:solidFill>
                            <a:srgbClr val="0066B3"/>
                          </a:solidFill>
                        </a:rPr>
                        <a:t>Economic Variable</a:t>
                      </a:r>
                    </a:p>
                  </a:txBody>
                  <a:tcPr anchor="b">
                    <a:lnT w="28575" cap="flat" cmpd="sng" algn="ctr">
                      <a:solidFill>
                        <a:srgbClr val="0066B3"/>
                      </a:solidFill>
                      <a:prstDash val="solid"/>
                      <a:round/>
                      <a:headEnd type="none" w="med" len="med"/>
                      <a:tailEnd type="none" w="med" len="med"/>
                    </a:lnT>
                    <a:lnB w="28575" cap="flat" cmpd="sng" algn="ctr">
                      <a:solidFill>
                        <a:srgbClr val="0066B3"/>
                      </a:solidFill>
                      <a:prstDash val="solid"/>
                      <a:round/>
                      <a:headEnd type="none" w="med" len="med"/>
                      <a:tailEnd type="none" w="med" len="med"/>
                    </a:lnB>
                    <a:noFill/>
                  </a:tcPr>
                </a:tc>
                <a:tc>
                  <a:txBody>
                    <a:bodyPr/>
                    <a:lstStyle/>
                    <a:p>
                      <a:pPr algn="ctr"/>
                      <a:r>
                        <a:rPr lang="en-US" sz="1400" dirty="0">
                          <a:solidFill>
                            <a:srgbClr val="0066B3"/>
                          </a:solidFill>
                        </a:rPr>
                        <a:t>Average Change</a:t>
                      </a:r>
                    </a:p>
                  </a:txBody>
                  <a:tcPr anchor="b">
                    <a:lnT w="28575" cap="flat" cmpd="sng" algn="ctr">
                      <a:solidFill>
                        <a:srgbClr val="0066B3"/>
                      </a:solidFill>
                      <a:prstDash val="solid"/>
                      <a:round/>
                      <a:headEnd type="none" w="med" len="med"/>
                      <a:tailEnd type="none" w="med" len="med"/>
                    </a:lnT>
                    <a:lnB w="28575" cap="flat" cmpd="sng" algn="ctr">
                      <a:solidFill>
                        <a:srgbClr val="0066B3"/>
                      </a:solidFill>
                      <a:prstDash val="solid"/>
                      <a:round/>
                      <a:headEnd type="none" w="med" len="med"/>
                      <a:tailEnd type="none" w="med" len="med"/>
                    </a:lnB>
                    <a:noFill/>
                  </a:tcPr>
                </a:tc>
                <a:tc>
                  <a:txBody>
                    <a:bodyPr/>
                    <a:lstStyle/>
                    <a:p>
                      <a:pPr algn="ctr"/>
                      <a:r>
                        <a:rPr lang="en-US" sz="1400" dirty="0">
                          <a:solidFill>
                            <a:srgbClr val="0066B3"/>
                          </a:solidFill>
                        </a:rPr>
                        <a:t>Average Duration </a:t>
                      </a:r>
                      <a:br>
                        <a:rPr lang="en-US" sz="1400" dirty="0">
                          <a:solidFill>
                            <a:srgbClr val="0066B3"/>
                          </a:solidFill>
                        </a:rPr>
                      </a:br>
                      <a:r>
                        <a:rPr lang="en-US" sz="1400" dirty="0">
                          <a:solidFill>
                            <a:srgbClr val="0066B3"/>
                          </a:solidFill>
                        </a:rPr>
                        <a:t>of Change</a:t>
                      </a:r>
                    </a:p>
                  </a:txBody>
                  <a:tcPr anchor="b">
                    <a:lnT w="28575" cap="flat" cmpd="sng" algn="ctr">
                      <a:solidFill>
                        <a:srgbClr val="0066B3"/>
                      </a:solidFill>
                      <a:prstDash val="solid"/>
                      <a:round/>
                      <a:headEnd type="none" w="med" len="med"/>
                      <a:tailEnd type="none" w="med" len="med"/>
                    </a:lnT>
                    <a:lnB w="28575" cap="flat" cmpd="sng" algn="ctr">
                      <a:solidFill>
                        <a:srgbClr val="0066B3"/>
                      </a:solidFill>
                      <a:prstDash val="solid"/>
                      <a:round/>
                      <a:headEnd type="none" w="med" len="med"/>
                      <a:tailEnd type="none" w="med" len="med"/>
                    </a:lnB>
                    <a:noFill/>
                  </a:tcPr>
                </a:tc>
                <a:tc>
                  <a:txBody>
                    <a:bodyPr/>
                    <a:lstStyle/>
                    <a:p>
                      <a:pPr algn="ctr"/>
                      <a:r>
                        <a:rPr lang="en-US" sz="1400" dirty="0">
                          <a:solidFill>
                            <a:srgbClr val="0066B3"/>
                          </a:solidFill>
                        </a:rPr>
                        <a:t>Number of Countries</a:t>
                      </a:r>
                    </a:p>
                  </a:txBody>
                  <a:tcPr anchor="b">
                    <a:lnT w="28575" cap="flat" cmpd="sng" algn="ctr">
                      <a:solidFill>
                        <a:srgbClr val="0066B3"/>
                      </a:solidFill>
                      <a:prstDash val="solid"/>
                      <a:round/>
                      <a:headEnd type="none" w="med" len="med"/>
                      <a:tailEnd type="none" w="med" len="med"/>
                    </a:lnT>
                    <a:lnB w="28575" cap="flat" cmpd="sng" algn="ctr">
                      <a:solidFill>
                        <a:srgbClr val="0066B3"/>
                      </a:solidFill>
                      <a:prstDash val="solid"/>
                      <a:round/>
                      <a:headEnd type="none" w="med" len="med"/>
                      <a:tailEnd type="none" w="med" len="med"/>
                    </a:lnB>
                    <a:noFill/>
                  </a:tcPr>
                </a:tc>
                <a:extLst>
                  <a:ext uri="{0D108BD9-81ED-4DB2-BD59-A6C34878D82A}">
                    <a16:rowId xmlns:a16="http://schemas.microsoft.com/office/drawing/2014/main" val="10000"/>
                  </a:ext>
                </a:extLst>
              </a:tr>
              <a:tr h="0">
                <a:tc>
                  <a:txBody>
                    <a:bodyPr/>
                    <a:lstStyle/>
                    <a:p>
                      <a:r>
                        <a:rPr lang="en-US" sz="1400" dirty="0"/>
                        <a:t>Unemployment rate</a:t>
                      </a:r>
                    </a:p>
                  </a:txBody>
                  <a:tcPr>
                    <a:lnT w="28575" cap="flat" cmpd="sng" algn="ctr">
                      <a:solidFill>
                        <a:srgbClr val="0066B3"/>
                      </a:solidFill>
                      <a:prstDash val="solid"/>
                      <a:round/>
                      <a:headEnd type="none" w="med" len="med"/>
                      <a:tailEnd type="none" w="med" len="med"/>
                    </a:lnT>
                    <a:noFill/>
                  </a:tcPr>
                </a:tc>
                <a:tc>
                  <a:txBody>
                    <a:bodyPr/>
                    <a:lstStyle/>
                    <a:p>
                      <a:r>
                        <a:rPr lang="en-US" sz="1400" dirty="0"/>
                        <a:t>+7 percentage points</a:t>
                      </a:r>
                    </a:p>
                  </a:txBody>
                  <a:tcPr marL="182880">
                    <a:lnT w="28575" cap="flat" cmpd="sng" algn="ctr">
                      <a:solidFill>
                        <a:srgbClr val="0066B3"/>
                      </a:solidFill>
                      <a:prstDash val="solid"/>
                      <a:round/>
                      <a:headEnd type="none" w="med" len="med"/>
                      <a:tailEnd type="none" w="med" len="med"/>
                    </a:lnT>
                    <a:noFill/>
                  </a:tcPr>
                </a:tc>
                <a:tc>
                  <a:txBody>
                    <a:bodyPr/>
                    <a:lstStyle/>
                    <a:p>
                      <a:r>
                        <a:rPr lang="en-US" sz="1400" dirty="0"/>
                        <a:t>4.8 years</a:t>
                      </a:r>
                    </a:p>
                  </a:txBody>
                  <a:tcPr marL="731520">
                    <a:lnT w="28575" cap="flat" cmpd="sng" algn="ctr">
                      <a:solidFill>
                        <a:srgbClr val="0066B3"/>
                      </a:solidFill>
                      <a:prstDash val="solid"/>
                      <a:round/>
                      <a:headEnd type="none" w="med" len="med"/>
                      <a:tailEnd type="none" w="med" len="med"/>
                    </a:lnT>
                    <a:noFill/>
                  </a:tcPr>
                </a:tc>
                <a:tc>
                  <a:txBody>
                    <a:bodyPr/>
                    <a:lstStyle/>
                    <a:p>
                      <a:pPr algn="ctr"/>
                      <a:r>
                        <a:rPr lang="en-US" sz="1400" dirty="0"/>
                        <a:t>14</a:t>
                      </a:r>
                    </a:p>
                  </a:txBody>
                  <a:tcPr>
                    <a:lnT w="28575" cap="flat" cmpd="sng" algn="ctr">
                      <a:solidFill>
                        <a:srgbClr val="0066B3"/>
                      </a:solidFill>
                      <a:prstDash val="solid"/>
                      <a:round/>
                      <a:headEnd type="none" w="med" len="med"/>
                      <a:tailEnd type="none" w="med" len="med"/>
                    </a:lnT>
                    <a:noFill/>
                  </a:tcPr>
                </a:tc>
                <a:extLst>
                  <a:ext uri="{0D108BD9-81ED-4DB2-BD59-A6C34878D82A}">
                    <a16:rowId xmlns:a16="http://schemas.microsoft.com/office/drawing/2014/main" val="10001"/>
                  </a:ext>
                </a:extLst>
              </a:tr>
              <a:tr h="0">
                <a:tc>
                  <a:txBody>
                    <a:bodyPr/>
                    <a:lstStyle/>
                    <a:p>
                      <a:r>
                        <a:rPr lang="en-US" sz="1400" dirty="0"/>
                        <a:t>Real GDP per capita</a:t>
                      </a:r>
                    </a:p>
                  </a:txBody>
                  <a:tcPr>
                    <a:noFill/>
                  </a:tcPr>
                </a:tc>
                <a:tc>
                  <a:txBody>
                    <a:bodyPr/>
                    <a:lstStyle/>
                    <a:p>
                      <a:r>
                        <a:rPr lang="en-US" sz="1400" dirty="0">
                          <a:latin typeface="Arial"/>
                          <a:cs typeface="Arial"/>
                        </a:rPr>
                        <a:t>−</a:t>
                      </a:r>
                      <a:r>
                        <a:rPr lang="en-US" sz="1400" dirty="0"/>
                        <a:t>9.3%</a:t>
                      </a:r>
                    </a:p>
                  </a:txBody>
                  <a:tcPr marL="182880">
                    <a:noFill/>
                  </a:tcPr>
                </a:tc>
                <a:tc>
                  <a:txBody>
                    <a:bodyPr/>
                    <a:lstStyle/>
                    <a:p>
                      <a:r>
                        <a:rPr lang="en-US" sz="1400" dirty="0"/>
                        <a:t>1.9 years</a:t>
                      </a:r>
                    </a:p>
                  </a:txBody>
                  <a:tcPr marL="731520">
                    <a:noFill/>
                  </a:tcPr>
                </a:tc>
                <a:tc>
                  <a:txBody>
                    <a:bodyPr/>
                    <a:lstStyle/>
                    <a:p>
                      <a:pPr algn="ctr"/>
                      <a:r>
                        <a:rPr lang="en-US" sz="1400" dirty="0"/>
                        <a:t>14</a:t>
                      </a:r>
                    </a:p>
                  </a:txBody>
                  <a:tcPr>
                    <a:noFill/>
                  </a:tcPr>
                </a:tc>
                <a:extLst>
                  <a:ext uri="{0D108BD9-81ED-4DB2-BD59-A6C34878D82A}">
                    <a16:rowId xmlns:a16="http://schemas.microsoft.com/office/drawing/2014/main" val="10002"/>
                  </a:ext>
                </a:extLst>
              </a:tr>
              <a:tr h="0">
                <a:tc>
                  <a:txBody>
                    <a:bodyPr/>
                    <a:lstStyle/>
                    <a:p>
                      <a:r>
                        <a:rPr lang="en-US" sz="1400" dirty="0"/>
                        <a:t>Real stock prices</a:t>
                      </a:r>
                    </a:p>
                  </a:txBody>
                  <a:tcPr>
                    <a:noFill/>
                  </a:tcPr>
                </a:tc>
                <a:tc>
                  <a:txBody>
                    <a:bodyPr/>
                    <a:lstStyle/>
                    <a:p>
                      <a:r>
                        <a:rPr lang="en-US" sz="1400" dirty="0">
                          <a:latin typeface="Arial"/>
                          <a:cs typeface="Arial"/>
                        </a:rPr>
                        <a:t>−</a:t>
                      </a:r>
                      <a:r>
                        <a:rPr lang="en-US" sz="1400" dirty="0"/>
                        <a:t>55.9%</a:t>
                      </a:r>
                    </a:p>
                  </a:txBody>
                  <a:tcPr marL="182880">
                    <a:noFill/>
                  </a:tcPr>
                </a:tc>
                <a:tc>
                  <a:txBody>
                    <a:bodyPr/>
                    <a:lstStyle/>
                    <a:p>
                      <a:r>
                        <a:rPr lang="en-US" sz="1400" dirty="0"/>
                        <a:t>3.4 years</a:t>
                      </a:r>
                    </a:p>
                  </a:txBody>
                  <a:tcPr marL="731520">
                    <a:noFill/>
                  </a:tcPr>
                </a:tc>
                <a:tc>
                  <a:txBody>
                    <a:bodyPr/>
                    <a:lstStyle/>
                    <a:p>
                      <a:pPr algn="ctr"/>
                      <a:r>
                        <a:rPr lang="en-US" sz="1400" dirty="0"/>
                        <a:t>22</a:t>
                      </a:r>
                    </a:p>
                  </a:txBody>
                  <a:tcPr>
                    <a:noFill/>
                  </a:tcPr>
                </a:tc>
                <a:extLst>
                  <a:ext uri="{0D108BD9-81ED-4DB2-BD59-A6C34878D82A}">
                    <a16:rowId xmlns:a16="http://schemas.microsoft.com/office/drawing/2014/main" val="10003"/>
                  </a:ext>
                </a:extLst>
              </a:tr>
              <a:tr h="0">
                <a:tc>
                  <a:txBody>
                    <a:bodyPr/>
                    <a:lstStyle/>
                    <a:p>
                      <a:r>
                        <a:rPr lang="en-US" sz="1400" dirty="0"/>
                        <a:t>Real house prices</a:t>
                      </a:r>
                    </a:p>
                  </a:txBody>
                  <a:tcPr>
                    <a:noFill/>
                  </a:tcPr>
                </a:tc>
                <a:tc>
                  <a:txBody>
                    <a:bodyPr/>
                    <a:lstStyle/>
                    <a:p>
                      <a:r>
                        <a:rPr lang="en-US" sz="1400" dirty="0">
                          <a:latin typeface="Arial"/>
                          <a:cs typeface="Arial"/>
                        </a:rPr>
                        <a:t>−</a:t>
                      </a:r>
                      <a:r>
                        <a:rPr lang="en-US" sz="1400" dirty="0"/>
                        <a:t>35.5%</a:t>
                      </a:r>
                    </a:p>
                  </a:txBody>
                  <a:tcPr marL="182880">
                    <a:noFill/>
                  </a:tcPr>
                </a:tc>
                <a:tc>
                  <a:txBody>
                    <a:bodyPr/>
                    <a:lstStyle/>
                    <a:p>
                      <a:r>
                        <a:rPr lang="en-US" sz="1400" dirty="0"/>
                        <a:t>6 years</a:t>
                      </a:r>
                    </a:p>
                  </a:txBody>
                  <a:tcPr marL="731520">
                    <a:noFill/>
                  </a:tcPr>
                </a:tc>
                <a:tc>
                  <a:txBody>
                    <a:bodyPr/>
                    <a:lstStyle/>
                    <a:p>
                      <a:pPr algn="ctr"/>
                      <a:r>
                        <a:rPr lang="en-US" sz="1400" dirty="0"/>
                        <a:t>21</a:t>
                      </a:r>
                    </a:p>
                  </a:txBody>
                  <a:tcPr>
                    <a:noFill/>
                  </a:tcPr>
                </a:tc>
                <a:extLst>
                  <a:ext uri="{0D108BD9-81ED-4DB2-BD59-A6C34878D82A}">
                    <a16:rowId xmlns:a16="http://schemas.microsoft.com/office/drawing/2014/main" val="10004"/>
                  </a:ext>
                </a:extLst>
              </a:tr>
              <a:tr h="0">
                <a:tc>
                  <a:txBody>
                    <a:bodyPr/>
                    <a:lstStyle/>
                    <a:p>
                      <a:r>
                        <a:rPr lang="en-US" sz="1400" dirty="0"/>
                        <a:t>Real government debt</a:t>
                      </a:r>
                    </a:p>
                  </a:txBody>
                  <a:tcPr>
                    <a:lnB w="28575" cap="flat" cmpd="sng" algn="ctr">
                      <a:solidFill>
                        <a:srgbClr val="0066B3"/>
                      </a:solidFill>
                      <a:prstDash val="solid"/>
                      <a:round/>
                      <a:headEnd type="none" w="med" len="med"/>
                      <a:tailEnd type="none" w="med" len="med"/>
                    </a:lnB>
                    <a:noFill/>
                  </a:tcPr>
                </a:tc>
                <a:tc>
                  <a:txBody>
                    <a:bodyPr/>
                    <a:lstStyle/>
                    <a:p>
                      <a:r>
                        <a:rPr lang="en-US" sz="1400" dirty="0">
                          <a:latin typeface="Arial"/>
                          <a:cs typeface="Arial"/>
                        </a:rPr>
                        <a:t>+</a:t>
                      </a:r>
                      <a:r>
                        <a:rPr lang="en-US" sz="1400" dirty="0"/>
                        <a:t>86%</a:t>
                      </a:r>
                    </a:p>
                  </a:txBody>
                  <a:tcPr marL="182880">
                    <a:lnB w="28575" cap="flat" cmpd="sng" algn="ctr">
                      <a:solidFill>
                        <a:srgbClr val="0066B3"/>
                      </a:solidFill>
                      <a:prstDash val="solid"/>
                      <a:round/>
                      <a:headEnd type="none" w="med" len="med"/>
                      <a:tailEnd type="none" w="med" len="med"/>
                    </a:lnB>
                    <a:noFill/>
                  </a:tcPr>
                </a:tc>
                <a:tc>
                  <a:txBody>
                    <a:bodyPr/>
                    <a:lstStyle/>
                    <a:p>
                      <a:r>
                        <a:rPr lang="en-US" sz="1400" dirty="0"/>
                        <a:t>3 years</a:t>
                      </a:r>
                    </a:p>
                  </a:txBody>
                  <a:tcPr marL="731520">
                    <a:lnB w="28575" cap="flat" cmpd="sng" algn="ctr">
                      <a:solidFill>
                        <a:srgbClr val="0066B3"/>
                      </a:solidFill>
                      <a:prstDash val="solid"/>
                      <a:round/>
                      <a:headEnd type="none" w="med" len="med"/>
                      <a:tailEnd type="none" w="med" len="med"/>
                    </a:lnB>
                    <a:noFill/>
                  </a:tcPr>
                </a:tc>
                <a:tc>
                  <a:txBody>
                    <a:bodyPr/>
                    <a:lstStyle/>
                    <a:p>
                      <a:pPr algn="ctr"/>
                      <a:r>
                        <a:rPr lang="en-US" sz="1400" dirty="0"/>
                        <a:t>13</a:t>
                      </a:r>
                    </a:p>
                  </a:txBody>
                  <a:tcPr>
                    <a:lnB w="28575" cap="flat" cmpd="sng" algn="ctr">
                      <a:solidFill>
                        <a:srgbClr val="0066B3"/>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7" name="TextBox 6"/>
          <p:cNvSpPr txBox="1">
            <a:spLocks noChangeArrowheads="1"/>
          </p:cNvSpPr>
          <p:nvPr/>
        </p:nvSpPr>
        <p:spPr bwMode="auto">
          <a:xfrm>
            <a:off x="510380" y="4124325"/>
            <a:ext cx="8469312" cy="276225"/>
          </a:xfrm>
          <a:prstGeom prst="rect">
            <a:avLst/>
          </a:prstGeom>
          <a:noFill/>
          <a:ln w="9525">
            <a:noFill/>
            <a:miter lim="800000"/>
            <a:headEnd/>
            <a:tailEnd/>
          </a:ln>
        </p:spPr>
        <p:txBody>
          <a:bodyPr anchor="ctr">
            <a:spAutoFit/>
          </a:bodyPr>
          <a:lstStyle/>
          <a:p>
            <a:r>
              <a:rPr lang="en-US" sz="1200" b="0" dirty="0"/>
              <a:t>Note: Data above do not include the U.S. recession of 2007-2009.</a:t>
            </a:r>
          </a:p>
        </p:txBody>
      </p:sp>
      <p:sp>
        <p:nvSpPr>
          <p:cNvPr id="5" name="Text Placeholder 2"/>
          <p:cNvSpPr txBox="1">
            <a:spLocks/>
          </p:cNvSpPr>
          <p:nvPr/>
        </p:nvSpPr>
        <p:spPr>
          <a:xfrm>
            <a:off x="152400" y="4533900"/>
            <a:ext cx="8839200" cy="8001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a:spcBef>
                <a:spcPts val="0"/>
              </a:spcBef>
              <a:spcAft>
                <a:spcPts val="1200"/>
              </a:spcAft>
              <a:defRPr/>
            </a:pPr>
            <a:r>
              <a:rPr lang="en-US" dirty="0"/>
              <a:t>Most people did not see the financial crisis coming, so they also underestimated how severe the 2007-2009 recession would be.</a:t>
            </a:r>
          </a:p>
        </p:txBody>
      </p:sp>
    </p:spTree>
    <p:extLst>
      <p:ext uri="{BB962C8B-B14F-4D97-AF65-F5344CB8AC3E}">
        <p14:creationId xmlns:p14="http://schemas.microsoft.com/office/powerpoint/2010/main" val="196522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1000"/>
                                        <p:tgtEl>
                                          <p:spTgt spid="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left)">
                                      <p:cBhvr>
                                        <p:cTn id="1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Estimates of the size of multipliers</a:t>
            </a:r>
          </a:p>
        </p:txBody>
      </p:sp>
      <p:sp>
        <p:nvSpPr>
          <p:cNvPr id="3" name="Text Placeholder 2"/>
          <p:cNvSpPr>
            <a:spLocks noGrp="1"/>
          </p:cNvSpPr>
          <p:nvPr>
            <p:ph type="body" sz="quarter" idx="11"/>
          </p:nvPr>
        </p:nvSpPr>
        <p:spPr>
          <a:xfrm>
            <a:off x="152400" y="838200"/>
            <a:ext cx="8686800" cy="1143000"/>
          </a:xfrm>
        </p:spPr>
        <p:txBody>
          <a:bodyPr/>
          <a:lstStyle/>
          <a:p>
            <a:pPr>
              <a:spcBef>
                <a:spcPts val="0"/>
              </a:spcBef>
              <a:spcAft>
                <a:spcPts val="1200"/>
              </a:spcAft>
              <a:defRPr/>
            </a:pPr>
            <a:r>
              <a:rPr lang="en-US" dirty="0"/>
              <a:t>How large are the multipliers for government purchases and for taxes? This question is very difficult to answer, and different economists produce different estimates:</a:t>
            </a:r>
          </a:p>
        </p:txBody>
      </p:sp>
      <p:sp>
        <p:nvSpPr>
          <p:cNvPr id="4" name="Text Placeholder 3"/>
          <p:cNvSpPr>
            <a:spLocks noGrp="1"/>
          </p:cNvSpPr>
          <p:nvPr>
            <p:ph type="body" sz="quarter" idx="12"/>
          </p:nvPr>
        </p:nvSpPr>
        <p:spPr>
          <a:xfrm>
            <a:off x="5867400" y="6256337"/>
            <a:ext cx="2290763" cy="449263"/>
          </a:xfrm>
        </p:spPr>
        <p:txBody>
          <a:bodyPr/>
          <a:lstStyle/>
          <a:p>
            <a:r>
              <a:rPr lang="en-US" dirty="0"/>
              <a:t>Estimates of the size of the multiplier</a:t>
            </a:r>
          </a:p>
        </p:txBody>
      </p:sp>
      <p:sp>
        <p:nvSpPr>
          <p:cNvPr id="5" name="Text Placeholder 4"/>
          <p:cNvSpPr>
            <a:spLocks noGrp="1"/>
          </p:cNvSpPr>
          <p:nvPr>
            <p:ph type="body" sz="quarter" idx="13"/>
          </p:nvPr>
        </p:nvSpPr>
        <p:spPr>
          <a:xfrm>
            <a:off x="4533900" y="6256337"/>
            <a:ext cx="1352550" cy="381000"/>
          </a:xfrm>
        </p:spPr>
        <p:txBody>
          <a:bodyPr/>
          <a:lstStyle/>
          <a:p>
            <a:r>
              <a:rPr lang="en-US" dirty="0"/>
              <a:t>Table 16.3</a:t>
            </a:r>
          </a:p>
        </p:txBody>
      </p:sp>
      <p:graphicFrame>
        <p:nvGraphicFramePr>
          <p:cNvPr id="6" name="Table 5"/>
          <p:cNvGraphicFramePr>
            <a:graphicFrameLocks noGrp="1"/>
          </p:cNvGraphicFramePr>
          <p:nvPr>
            <p:extLst>
              <p:ext uri="{D42A27DB-BD31-4B8C-83A1-F6EECF244321}">
                <p14:modId xmlns:p14="http://schemas.microsoft.com/office/powerpoint/2010/main" val="2981309491"/>
              </p:ext>
            </p:extLst>
          </p:nvPr>
        </p:nvGraphicFramePr>
        <p:xfrm>
          <a:off x="452438" y="2118360"/>
          <a:ext cx="8462962" cy="4053840"/>
        </p:xfrm>
        <a:graphic>
          <a:graphicData uri="http://schemas.openxmlformats.org/drawingml/2006/table">
            <a:tbl>
              <a:tblPr firstRow="1" bandRow="1">
                <a:tableStyleId>{5C22544A-7EE6-4342-B048-85BDC9FD1C3A}</a:tableStyleId>
              </a:tblPr>
              <a:tblGrid>
                <a:gridCol w="3433762">
                  <a:extLst>
                    <a:ext uri="{9D8B030D-6E8A-4147-A177-3AD203B41FA5}">
                      <a16:colId xmlns:a16="http://schemas.microsoft.com/office/drawing/2014/main" val="20000"/>
                    </a:ext>
                  </a:extLst>
                </a:gridCol>
                <a:gridCol w="1271873">
                  <a:extLst>
                    <a:ext uri="{9D8B030D-6E8A-4147-A177-3AD203B41FA5}">
                      <a16:colId xmlns:a16="http://schemas.microsoft.com/office/drawing/2014/main" val="20001"/>
                    </a:ext>
                  </a:extLst>
                </a:gridCol>
                <a:gridCol w="3757327">
                  <a:extLst>
                    <a:ext uri="{9D8B030D-6E8A-4147-A177-3AD203B41FA5}">
                      <a16:colId xmlns:a16="http://schemas.microsoft.com/office/drawing/2014/main" val="20002"/>
                    </a:ext>
                  </a:extLst>
                </a:gridCol>
              </a:tblGrid>
              <a:tr h="141552">
                <a:tc>
                  <a:txBody>
                    <a:bodyPr/>
                    <a:lstStyle/>
                    <a:p>
                      <a:r>
                        <a:rPr lang="en-US" sz="1400" dirty="0">
                          <a:solidFill>
                            <a:srgbClr val="0066B3"/>
                          </a:solidFill>
                        </a:rPr>
                        <a:t>Economist</a:t>
                      </a:r>
                    </a:p>
                  </a:txBody>
                  <a:tcPr>
                    <a:lnB w="38100" cap="flat" cmpd="sng" algn="ctr">
                      <a:solidFill>
                        <a:srgbClr val="95B6DF"/>
                      </a:solidFill>
                      <a:prstDash val="solid"/>
                      <a:round/>
                      <a:headEnd type="none" w="med" len="med"/>
                      <a:tailEnd type="none" w="med" len="med"/>
                    </a:lnB>
                    <a:noFill/>
                  </a:tcPr>
                </a:tc>
                <a:tc>
                  <a:txBody>
                    <a:bodyPr/>
                    <a:lstStyle/>
                    <a:p>
                      <a:r>
                        <a:rPr lang="en-US" sz="1400" dirty="0">
                          <a:solidFill>
                            <a:srgbClr val="0066B3"/>
                          </a:solidFill>
                        </a:rPr>
                        <a:t>Type of Multiplier</a:t>
                      </a:r>
                    </a:p>
                  </a:txBody>
                  <a:tcPr>
                    <a:lnB w="38100" cap="flat" cmpd="sng" algn="ctr">
                      <a:solidFill>
                        <a:srgbClr val="95B6DF"/>
                      </a:solidFill>
                      <a:prstDash val="solid"/>
                      <a:round/>
                      <a:headEnd type="none" w="med" len="med"/>
                      <a:tailEnd type="none" w="med" len="med"/>
                    </a:lnB>
                    <a:noFill/>
                  </a:tcPr>
                </a:tc>
                <a:tc>
                  <a:txBody>
                    <a:bodyPr/>
                    <a:lstStyle/>
                    <a:p>
                      <a:r>
                        <a:rPr lang="en-US" sz="1400" dirty="0">
                          <a:solidFill>
                            <a:srgbClr val="0066B3"/>
                          </a:solidFill>
                        </a:rPr>
                        <a:t>Size of Multiplier</a:t>
                      </a:r>
                    </a:p>
                  </a:txBody>
                  <a:tcPr>
                    <a:lnB w="38100" cap="flat" cmpd="sng" algn="ctr">
                      <a:solidFill>
                        <a:srgbClr val="95B6DF"/>
                      </a:solidFill>
                      <a:prstDash val="solid"/>
                      <a:round/>
                      <a:headEnd type="none" w="med" len="med"/>
                      <a:tailEnd type="none" w="med" len="med"/>
                    </a:lnB>
                    <a:noFill/>
                  </a:tcPr>
                </a:tc>
                <a:extLst>
                  <a:ext uri="{0D108BD9-81ED-4DB2-BD59-A6C34878D82A}">
                    <a16:rowId xmlns:a16="http://schemas.microsoft.com/office/drawing/2014/main" val="10000"/>
                  </a:ext>
                </a:extLst>
              </a:tr>
              <a:tr h="141552">
                <a:tc>
                  <a:txBody>
                    <a:bodyPr/>
                    <a:lstStyle/>
                    <a:p>
                      <a:r>
                        <a:rPr lang="en-US" sz="1400" dirty="0"/>
                        <a:t>Congressional Budget Office</a:t>
                      </a:r>
                    </a:p>
                  </a:txBody>
                  <a:tcPr>
                    <a:lnT w="38100" cap="flat" cmpd="sng" algn="ctr">
                      <a:solidFill>
                        <a:srgbClr val="95B6DF"/>
                      </a:solidFill>
                      <a:prstDash val="solid"/>
                      <a:round/>
                      <a:headEnd type="none" w="med" len="med"/>
                      <a:tailEnd type="none" w="med" len="med"/>
                    </a:lnT>
                    <a:lnB w="12700" cap="flat" cmpd="sng" algn="ctr">
                      <a:solidFill>
                        <a:srgbClr val="0066B3"/>
                      </a:solidFill>
                      <a:prstDash val="solid"/>
                      <a:round/>
                      <a:headEnd type="none" w="med" len="med"/>
                      <a:tailEnd type="none" w="med" len="med"/>
                    </a:lnB>
                    <a:noFill/>
                  </a:tcPr>
                </a:tc>
                <a:tc>
                  <a:txBody>
                    <a:bodyPr/>
                    <a:lstStyle/>
                    <a:p>
                      <a:r>
                        <a:rPr lang="en-US" sz="1400" dirty="0"/>
                        <a:t>Government purchases</a:t>
                      </a:r>
                    </a:p>
                  </a:txBody>
                  <a:tcPr>
                    <a:lnT w="38100" cap="flat" cmpd="sng" algn="ctr">
                      <a:solidFill>
                        <a:srgbClr val="95B6DF"/>
                      </a:solidFill>
                      <a:prstDash val="solid"/>
                      <a:round/>
                      <a:headEnd type="none" w="med" len="med"/>
                      <a:tailEnd type="none" w="med" len="med"/>
                    </a:lnT>
                    <a:lnB w="12700" cap="flat" cmpd="sng" algn="ctr">
                      <a:solidFill>
                        <a:srgbClr val="0066B3"/>
                      </a:solidFill>
                      <a:prstDash val="solid"/>
                      <a:round/>
                      <a:headEnd type="none" w="med" len="med"/>
                      <a:tailEnd type="none" w="med" len="med"/>
                    </a:lnB>
                    <a:noFill/>
                  </a:tcPr>
                </a:tc>
                <a:tc>
                  <a:txBody>
                    <a:bodyPr/>
                    <a:lstStyle/>
                    <a:p>
                      <a:r>
                        <a:rPr lang="en-US" sz="1400" dirty="0"/>
                        <a:t>0.5–2.5</a:t>
                      </a:r>
                    </a:p>
                  </a:txBody>
                  <a:tcPr>
                    <a:lnT w="38100" cap="flat" cmpd="sng" algn="ctr">
                      <a:solidFill>
                        <a:srgbClr val="95B6DF"/>
                      </a:solidFill>
                      <a:prstDash val="solid"/>
                      <a:round/>
                      <a:headEnd type="none" w="med" len="med"/>
                      <a:tailEnd type="none" w="med" len="med"/>
                    </a:lnT>
                    <a:lnB w="12700" cap="flat" cmpd="sng" algn="ctr">
                      <a:solidFill>
                        <a:srgbClr val="0066B3"/>
                      </a:solidFill>
                      <a:prstDash val="solid"/>
                      <a:round/>
                      <a:headEnd type="none" w="med" len="med"/>
                      <a:tailEnd type="none" w="med" len="med"/>
                    </a:lnB>
                    <a:noFill/>
                  </a:tcPr>
                </a:tc>
                <a:extLst>
                  <a:ext uri="{0D108BD9-81ED-4DB2-BD59-A6C34878D82A}">
                    <a16:rowId xmlns:a16="http://schemas.microsoft.com/office/drawing/2014/main" val="10001"/>
                  </a:ext>
                </a:extLst>
              </a:tr>
              <a:tr h="141552">
                <a:tc>
                  <a:txBody>
                    <a:bodyPr/>
                    <a:lstStyle/>
                    <a:p>
                      <a:r>
                        <a:rPr lang="en-US" sz="1400" dirty="0"/>
                        <a:t>Lawrence </a:t>
                      </a:r>
                      <a:r>
                        <a:rPr lang="en-US" sz="1400" dirty="0" err="1"/>
                        <a:t>Christiano</a:t>
                      </a:r>
                      <a:r>
                        <a:rPr lang="en-US" sz="1400" dirty="0"/>
                        <a:t>, Martin </a:t>
                      </a:r>
                      <a:r>
                        <a:rPr lang="en-US" sz="1400" dirty="0" err="1"/>
                        <a:t>Eichenbaum</a:t>
                      </a:r>
                      <a:r>
                        <a:rPr lang="en-US" sz="1400" dirty="0"/>
                        <a:t>, and Sergio </a:t>
                      </a:r>
                      <a:r>
                        <a:rPr lang="en-US" sz="1400" dirty="0" err="1"/>
                        <a:t>Rebelo</a:t>
                      </a:r>
                      <a:endParaRPr lang="en-US" sz="1400" dirty="0"/>
                    </a:p>
                  </a:txBody>
                  <a:tcPr>
                    <a:lnT w="12700" cap="flat" cmpd="sng" algn="ctr">
                      <a:solidFill>
                        <a:srgbClr val="0066B3"/>
                      </a:solidFill>
                      <a:prstDash val="solid"/>
                      <a:round/>
                      <a:headEnd type="none" w="med" len="med"/>
                      <a:tailEnd type="none" w="med" len="med"/>
                    </a:lnT>
                    <a:lnB w="12700" cap="flat" cmpd="sng" algn="ctr">
                      <a:solidFill>
                        <a:srgbClr val="0066B3"/>
                      </a:solidFill>
                      <a:prstDash val="solid"/>
                      <a:round/>
                      <a:headEnd type="none" w="med" len="med"/>
                      <a:tailEnd type="none" w="med" len="med"/>
                    </a:lnB>
                    <a:noFill/>
                  </a:tcPr>
                </a:tc>
                <a:tc>
                  <a:txBody>
                    <a:bodyPr/>
                    <a:lstStyle/>
                    <a:p>
                      <a:r>
                        <a:rPr lang="en-US" sz="1400" dirty="0"/>
                        <a:t>Government purchases</a:t>
                      </a:r>
                    </a:p>
                  </a:txBody>
                  <a:tcPr>
                    <a:lnT w="12700" cap="flat" cmpd="sng" algn="ctr">
                      <a:solidFill>
                        <a:srgbClr val="0066B3"/>
                      </a:solidFill>
                      <a:prstDash val="solid"/>
                      <a:round/>
                      <a:headEnd type="none" w="med" len="med"/>
                      <a:tailEnd type="none" w="med" len="med"/>
                    </a:lnT>
                    <a:lnB w="12700" cap="flat" cmpd="sng" algn="ctr">
                      <a:solidFill>
                        <a:srgbClr val="0066B3"/>
                      </a:solidFill>
                      <a:prstDash val="solid"/>
                      <a:round/>
                      <a:headEnd type="none" w="med" len="med"/>
                      <a:tailEnd type="none" w="med" len="med"/>
                    </a:lnB>
                    <a:noFill/>
                  </a:tcPr>
                </a:tc>
                <a:tc>
                  <a:txBody>
                    <a:bodyPr/>
                    <a:lstStyle/>
                    <a:p>
                      <a:r>
                        <a:rPr lang="en-US" sz="1400" dirty="0"/>
                        <a:t>1.05 (when short-term interest rates are not zero); 3.7 (when short-term interest rates are expected to be zero for at least five quarters)</a:t>
                      </a:r>
                    </a:p>
                  </a:txBody>
                  <a:tcPr>
                    <a:lnT w="12700" cap="flat" cmpd="sng" algn="ctr">
                      <a:solidFill>
                        <a:srgbClr val="0066B3"/>
                      </a:solidFill>
                      <a:prstDash val="solid"/>
                      <a:round/>
                      <a:headEnd type="none" w="med" len="med"/>
                      <a:tailEnd type="none" w="med" len="med"/>
                    </a:lnT>
                    <a:lnB w="12700" cap="flat" cmpd="sng" algn="ctr">
                      <a:solidFill>
                        <a:srgbClr val="0066B3"/>
                      </a:solidFill>
                      <a:prstDash val="solid"/>
                      <a:round/>
                      <a:headEnd type="none" w="med" len="med"/>
                      <a:tailEnd type="none" w="med" len="med"/>
                    </a:lnB>
                    <a:noFill/>
                  </a:tcPr>
                </a:tc>
                <a:extLst>
                  <a:ext uri="{0D108BD9-81ED-4DB2-BD59-A6C34878D82A}">
                    <a16:rowId xmlns:a16="http://schemas.microsoft.com/office/drawing/2014/main" val="10002"/>
                  </a:ext>
                </a:extLst>
              </a:tr>
              <a:tr h="141552">
                <a:tc>
                  <a:txBody>
                    <a:bodyPr/>
                    <a:lstStyle/>
                    <a:p>
                      <a:r>
                        <a:rPr lang="it-IT" sz="1400" dirty="0"/>
                        <a:t>Tommaso Monacelli, Roberto Perotti, and Antonella Trigari, Universita Bocconi</a:t>
                      </a:r>
                      <a:endParaRPr lang="en-US" sz="1400" dirty="0"/>
                    </a:p>
                  </a:txBody>
                  <a:tcPr>
                    <a:lnT w="12700" cap="flat" cmpd="sng" algn="ctr">
                      <a:solidFill>
                        <a:srgbClr val="0066B3"/>
                      </a:solidFill>
                      <a:prstDash val="solid"/>
                      <a:round/>
                      <a:headEnd type="none" w="med" len="med"/>
                      <a:tailEnd type="none" w="med" len="med"/>
                    </a:lnT>
                    <a:lnB w="12700" cap="flat" cmpd="sng" algn="ctr">
                      <a:solidFill>
                        <a:srgbClr val="0066B3"/>
                      </a:solidFill>
                      <a:prstDash val="solid"/>
                      <a:round/>
                      <a:headEnd type="none" w="med" len="med"/>
                      <a:tailEnd type="none" w="med" len="med"/>
                    </a:lnB>
                    <a:noFill/>
                  </a:tcPr>
                </a:tc>
                <a:tc>
                  <a:txBody>
                    <a:bodyPr/>
                    <a:lstStyle/>
                    <a:p>
                      <a:r>
                        <a:rPr lang="en-US" sz="1400" dirty="0"/>
                        <a:t>Government purchases</a:t>
                      </a:r>
                    </a:p>
                  </a:txBody>
                  <a:tcPr>
                    <a:lnT w="12700" cap="flat" cmpd="sng" algn="ctr">
                      <a:solidFill>
                        <a:srgbClr val="0066B3"/>
                      </a:solidFill>
                      <a:prstDash val="solid"/>
                      <a:round/>
                      <a:headEnd type="none" w="med" len="med"/>
                      <a:tailEnd type="none" w="med" len="med"/>
                    </a:lnT>
                    <a:lnB w="12700" cap="flat" cmpd="sng" algn="ctr">
                      <a:solidFill>
                        <a:srgbClr val="0066B3"/>
                      </a:solidFill>
                      <a:prstDash val="solid"/>
                      <a:round/>
                      <a:headEnd type="none" w="med" len="med"/>
                      <a:tailEnd type="none" w="med" len="med"/>
                    </a:lnB>
                    <a:noFill/>
                  </a:tcPr>
                </a:tc>
                <a:tc>
                  <a:txBody>
                    <a:bodyPr/>
                    <a:lstStyle/>
                    <a:p>
                      <a:r>
                        <a:rPr lang="en-US" sz="1400" dirty="0"/>
                        <a:t>1.2 (after one year) and 1.5 (after two years)</a:t>
                      </a:r>
                    </a:p>
                  </a:txBody>
                  <a:tcPr>
                    <a:lnT w="12700" cap="flat" cmpd="sng" algn="ctr">
                      <a:solidFill>
                        <a:srgbClr val="0066B3"/>
                      </a:solidFill>
                      <a:prstDash val="solid"/>
                      <a:round/>
                      <a:headEnd type="none" w="med" len="med"/>
                      <a:tailEnd type="none" w="med" len="med"/>
                    </a:lnT>
                    <a:lnB w="12700" cap="flat" cmpd="sng" algn="ctr">
                      <a:solidFill>
                        <a:srgbClr val="0066B3"/>
                      </a:solidFill>
                      <a:prstDash val="solid"/>
                      <a:round/>
                      <a:headEnd type="none" w="med" len="med"/>
                      <a:tailEnd type="none" w="med" len="med"/>
                    </a:lnB>
                    <a:noFill/>
                  </a:tcPr>
                </a:tc>
                <a:extLst>
                  <a:ext uri="{0D108BD9-81ED-4DB2-BD59-A6C34878D82A}">
                    <a16:rowId xmlns:a16="http://schemas.microsoft.com/office/drawing/2014/main" val="10003"/>
                  </a:ext>
                </a:extLst>
              </a:tr>
              <a:tr h="141552">
                <a:tc>
                  <a:txBody>
                    <a:bodyPr/>
                    <a:lstStyle/>
                    <a:p>
                      <a:r>
                        <a:rPr lang="en-US" sz="1400" dirty="0"/>
                        <a:t>Ethan </a:t>
                      </a:r>
                      <a:r>
                        <a:rPr lang="en-US" sz="1400" dirty="0" err="1"/>
                        <a:t>Ilzetzki</a:t>
                      </a:r>
                      <a:r>
                        <a:rPr lang="en-US" sz="1400" dirty="0"/>
                        <a:t>, London School of Economics, Enrique G. Mendoza, and Carlos A. </a:t>
                      </a:r>
                      <a:r>
                        <a:rPr lang="en-US" sz="1400" dirty="0" err="1"/>
                        <a:t>Vegh</a:t>
                      </a:r>
                      <a:r>
                        <a:rPr lang="en-US" sz="1400" dirty="0"/>
                        <a:t>, University of Maryland</a:t>
                      </a:r>
                    </a:p>
                  </a:txBody>
                  <a:tcPr>
                    <a:lnT w="12700" cap="flat" cmpd="sng" algn="ctr">
                      <a:solidFill>
                        <a:srgbClr val="0066B3"/>
                      </a:solidFill>
                      <a:prstDash val="solid"/>
                      <a:round/>
                      <a:headEnd type="none" w="med" len="med"/>
                      <a:tailEnd type="none" w="med" len="med"/>
                    </a:lnT>
                    <a:lnB w="12700" cap="flat" cmpd="sng" algn="ctr">
                      <a:solidFill>
                        <a:srgbClr val="0066B3"/>
                      </a:solidFill>
                      <a:prstDash val="solid"/>
                      <a:round/>
                      <a:headEnd type="none" w="med" len="med"/>
                      <a:tailEnd type="none" w="med" len="med"/>
                    </a:lnB>
                    <a:noFill/>
                  </a:tcPr>
                </a:tc>
                <a:tc>
                  <a:txBody>
                    <a:bodyPr/>
                    <a:lstStyle/>
                    <a:p>
                      <a:r>
                        <a:rPr lang="en-US" sz="1400" dirty="0"/>
                        <a:t>Government purchases</a:t>
                      </a:r>
                    </a:p>
                  </a:txBody>
                  <a:tcPr>
                    <a:lnT w="12700" cap="flat" cmpd="sng" algn="ctr">
                      <a:solidFill>
                        <a:srgbClr val="0066B3"/>
                      </a:solidFill>
                      <a:prstDash val="solid"/>
                      <a:round/>
                      <a:headEnd type="none" w="med" len="med"/>
                      <a:tailEnd type="none" w="med" len="med"/>
                    </a:lnT>
                    <a:lnB w="12700" cap="flat" cmpd="sng" algn="ctr">
                      <a:solidFill>
                        <a:srgbClr val="0066B3"/>
                      </a:solidFill>
                      <a:prstDash val="solid"/>
                      <a:round/>
                      <a:headEnd type="none" w="med" len="med"/>
                      <a:tailEnd type="none" w="med" len="med"/>
                    </a:lnB>
                    <a:noFill/>
                  </a:tcPr>
                </a:tc>
                <a:tc>
                  <a:txBody>
                    <a:bodyPr/>
                    <a:lstStyle/>
                    <a:p>
                      <a:r>
                        <a:rPr lang="en-US" sz="1400" dirty="0"/>
                        <a:t>0.8</a:t>
                      </a:r>
                    </a:p>
                  </a:txBody>
                  <a:tcPr>
                    <a:lnT w="12700" cap="flat" cmpd="sng" algn="ctr">
                      <a:solidFill>
                        <a:srgbClr val="0066B3"/>
                      </a:solidFill>
                      <a:prstDash val="solid"/>
                      <a:round/>
                      <a:headEnd type="none" w="med" len="med"/>
                      <a:tailEnd type="none" w="med" len="med"/>
                    </a:lnT>
                    <a:lnB w="12700" cap="flat" cmpd="sng" algn="ctr">
                      <a:solidFill>
                        <a:srgbClr val="0066B3"/>
                      </a:solidFill>
                      <a:prstDash val="solid"/>
                      <a:round/>
                      <a:headEnd type="none" w="med" len="med"/>
                      <a:tailEnd type="none" w="med" len="med"/>
                    </a:lnB>
                    <a:noFill/>
                  </a:tcPr>
                </a:tc>
                <a:extLst>
                  <a:ext uri="{0D108BD9-81ED-4DB2-BD59-A6C34878D82A}">
                    <a16:rowId xmlns:a16="http://schemas.microsoft.com/office/drawing/2014/main" val="10004"/>
                  </a:ext>
                </a:extLst>
              </a:tr>
              <a:tr h="141552">
                <a:tc>
                  <a:txBody>
                    <a:bodyPr/>
                    <a:lstStyle/>
                    <a:p>
                      <a:r>
                        <a:rPr lang="en-US" sz="1400" dirty="0"/>
                        <a:t>Valerie Ramey, University of California, San Diego</a:t>
                      </a:r>
                    </a:p>
                  </a:txBody>
                  <a:tcPr>
                    <a:lnT w="12700" cap="flat" cmpd="sng" algn="ctr">
                      <a:solidFill>
                        <a:srgbClr val="0066B3"/>
                      </a:solidFill>
                      <a:prstDash val="solid"/>
                      <a:round/>
                      <a:headEnd type="none" w="med" len="med"/>
                      <a:tailEnd type="none" w="med" len="med"/>
                    </a:lnT>
                    <a:lnB w="12700" cap="flat" cmpd="sng" algn="ctr">
                      <a:solidFill>
                        <a:srgbClr val="0066B3"/>
                      </a:solidFill>
                      <a:prstDash val="solid"/>
                      <a:round/>
                      <a:headEnd type="none" w="med" len="med"/>
                      <a:tailEnd type="none" w="med" len="med"/>
                    </a:lnB>
                    <a:noFill/>
                  </a:tcPr>
                </a:tc>
                <a:tc>
                  <a:txBody>
                    <a:bodyPr/>
                    <a:lstStyle/>
                    <a:p>
                      <a:r>
                        <a:rPr lang="en-US" sz="1400" dirty="0"/>
                        <a:t>Military expenditure</a:t>
                      </a:r>
                    </a:p>
                  </a:txBody>
                  <a:tcPr>
                    <a:lnT w="12700" cap="flat" cmpd="sng" algn="ctr">
                      <a:solidFill>
                        <a:srgbClr val="0066B3"/>
                      </a:solidFill>
                      <a:prstDash val="solid"/>
                      <a:round/>
                      <a:headEnd type="none" w="med" len="med"/>
                      <a:tailEnd type="none" w="med" len="med"/>
                    </a:lnT>
                    <a:lnB w="12700" cap="flat" cmpd="sng" algn="ctr">
                      <a:solidFill>
                        <a:srgbClr val="0066B3"/>
                      </a:solidFill>
                      <a:prstDash val="solid"/>
                      <a:round/>
                      <a:headEnd type="none" w="med" len="med"/>
                      <a:tailEnd type="none" w="med" len="med"/>
                    </a:lnB>
                    <a:noFill/>
                  </a:tcPr>
                </a:tc>
                <a:tc>
                  <a:txBody>
                    <a:bodyPr/>
                    <a:lstStyle/>
                    <a:p>
                      <a:r>
                        <a:rPr lang="en-US" sz="1400" dirty="0"/>
                        <a:t>0.6–1.1</a:t>
                      </a:r>
                    </a:p>
                  </a:txBody>
                  <a:tcPr>
                    <a:lnT w="12700" cap="flat" cmpd="sng" algn="ctr">
                      <a:solidFill>
                        <a:srgbClr val="0066B3"/>
                      </a:solidFill>
                      <a:prstDash val="solid"/>
                      <a:round/>
                      <a:headEnd type="none" w="med" len="med"/>
                      <a:tailEnd type="none" w="med" len="med"/>
                    </a:lnT>
                    <a:lnB w="12700" cap="flat" cmpd="sng" algn="ctr">
                      <a:solidFill>
                        <a:srgbClr val="0066B3"/>
                      </a:solidFill>
                      <a:prstDash val="solid"/>
                      <a:round/>
                      <a:headEnd type="none" w="med" len="med"/>
                      <a:tailEnd type="none" w="med" len="med"/>
                    </a:lnB>
                    <a:noFill/>
                  </a:tcPr>
                </a:tc>
                <a:extLst>
                  <a:ext uri="{0D108BD9-81ED-4DB2-BD59-A6C34878D82A}">
                    <a16:rowId xmlns:a16="http://schemas.microsoft.com/office/drawing/2014/main" val="10005"/>
                  </a:ext>
                </a:extLst>
              </a:tr>
              <a:tr h="141552">
                <a:tc>
                  <a:txBody>
                    <a:bodyPr/>
                    <a:lstStyle/>
                    <a:p>
                      <a:r>
                        <a:rPr lang="en-US" sz="1400" dirty="0"/>
                        <a:t>Robert J. </a:t>
                      </a:r>
                      <a:r>
                        <a:rPr lang="en-US" sz="1400" dirty="0" err="1"/>
                        <a:t>Barro</a:t>
                      </a:r>
                      <a:r>
                        <a:rPr lang="en-US" sz="1400" dirty="0"/>
                        <a:t>, Harvard University, and Charles J. </a:t>
                      </a:r>
                      <a:r>
                        <a:rPr lang="en-US" sz="1400" dirty="0" err="1"/>
                        <a:t>Redlick</a:t>
                      </a:r>
                      <a:r>
                        <a:rPr lang="en-US" sz="1400" dirty="0"/>
                        <a:t>, Bain Capital, LLC</a:t>
                      </a:r>
                    </a:p>
                  </a:txBody>
                  <a:tcPr>
                    <a:lnT w="12700" cap="flat" cmpd="sng" algn="ctr">
                      <a:solidFill>
                        <a:srgbClr val="0066B3"/>
                      </a:solidFill>
                      <a:prstDash val="solid"/>
                      <a:round/>
                      <a:headEnd type="none" w="med" len="med"/>
                      <a:tailEnd type="none" w="med" len="med"/>
                    </a:lnT>
                    <a:lnB w="12700" cap="flat" cmpd="sng" algn="ctr">
                      <a:solidFill>
                        <a:srgbClr val="0066B3"/>
                      </a:solidFill>
                      <a:prstDash val="solid"/>
                      <a:round/>
                      <a:headEnd type="none" w="med" len="med"/>
                      <a:tailEnd type="none" w="med" len="med"/>
                    </a:lnB>
                    <a:noFill/>
                  </a:tcPr>
                </a:tc>
                <a:tc>
                  <a:txBody>
                    <a:bodyPr/>
                    <a:lstStyle/>
                    <a:p>
                      <a:r>
                        <a:rPr lang="en-US" sz="1400" dirty="0"/>
                        <a:t>Military expenditure</a:t>
                      </a:r>
                    </a:p>
                  </a:txBody>
                  <a:tcPr>
                    <a:lnT w="12700" cap="flat" cmpd="sng" algn="ctr">
                      <a:solidFill>
                        <a:srgbClr val="0066B3"/>
                      </a:solidFill>
                      <a:prstDash val="solid"/>
                      <a:round/>
                      <a:headEnd type="none" w="med" len="med"/>
                      <a:tailEnd type="none" w="med" len="med"/>
                    </a:lnT>
                    <a:lnB w="12700" cap="flat" cmpd="sng" algn="ctr">
                      <a:solidFill>
                        <a:srgbClr val="0066B3"/>
                      </a:solidFill>
                      <a:prstDash val="solid"/>
                      <a:round/>
                      <a:headEnd type="none" w="med" len="med"/>
                      <a:tailEnd type="none" w="med" len="med"/>
                    </a:lnB>
                    <a:noFill/>
                  </a:tcPr>
                </a:tc>
                <a:tc>
                  <a:txBody>
                    <a:bodyPr/>
                    <a:lstStyle/>
                    <a:p>
                      <a:r>
                        <a:rPr lang="en-US" sz="1400" dirty="0"/>
                        <a:t>0.4–0.5 (after one year)</a:t>
                      </a:r>
                      <a:br>
                        <a:rPr lang="en-US" sz="1400" dirty="0"/>
                      </a:br>
                      <a:r>
                        <a:rPr lang="en-US" sz="1400" dirty="0"/>
                        <a:t>and 0.6–0.7 (after two years)</a:t>
                      </a:r>
                    </a:p>
                  </a:txBody>
                  <a:tcPr>
                    <a:lnT w="12700" cap="flat" cmpd="sng" algn="ctr">
                      <a:solidFill>
                        <a:srgbClr val="0066B3"/>
                      </a:solidFill>
                      <a:prstDash val="solid"/>
                      <a:round/>
                      <a:headEnd type="none" w="med" len="med"/>
                      <a:tailEnd type="none" w="med" len="med"/>
                    </a:lnT>
                    <a:lnB w="12700" cap="flat" cmpd="sng" algn="ctr">
                      <a:solidFill>
                        <a:srgbClr val="0066B3"/>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25892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Fiscal Policy</a:t>
            </a:r>
          </a:p>
        </p:txBody>
      </p:sp>
      <p:sp>
        <p:nvSpPr>
          <p:cNvPr id="3" name="Content Placeholder 2"/>
          <p:cNvSpPr>
            <a:spLocks noGrp="1"/>
          </p:cNvSpPr>
          <p:nvPr>
            <p:ph sz="quarter" idx="10"/>
          </p:nvPr>
        </p:nvSpPr>
        <p:spPr/>
        <p:txBody>
          <a:bodyPr/>
          <a:lstStyle/>
          <a:p>
            <a:r>
              <a:rPr lang="en-US" dirty="0"/>
              <a:t>16.1</a:t>
            </a:r>
          </a:p>
        </p:txBody>
      </p:sp>
      <p:sp>
        <p:nvSpPr>
          <p:cNvPr id="4" name="Text Placeholder 3"/>
          <p:cNvSpPr>
            <a:spLocks noGrp="1"/>
          </p:cNvSpPr>
          <p:nvPr>
            <p:ph type="body" sz="quarter" idx="11"/>
          </p:nvPr>
        </p:nvSpPr>
        <p:spPr/>
        <p:txBody>
          <a:bodyPr/>
          <a:lstStyle/>
          <a:p>
            <a:r>
              <a:rPr lang="en-US" dirty="0"/>
              <a:t>Define fiscal policy.</a:t>
            </a:r>
          </a:p>
        </p:txBody>
      </p:sp>
    </p:spTree>
    <p:extLst>
      <p:ext uri="{BB962C8B-B14F-4D97-AF65-F5344CB8AC3E}">
        <p14:creationId xmlns:p14="http://schemas.microsoft.com/office/powerpoint/2010/main" val="31467353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Estimates of the size of multipliers—continued</a:t>
            </a:r>
          </a:p>
        </p:txBody>
      </p:sp>
      <p:sp>
        <p:nvSpPr>
          <p:cNvPr id="4" name="Text Placeholder 3"/>
          <p:cNvSpPr>
            <a:spLocks noGrp="1"/>
          </p:cNvSpPr>
          <p:nvPr>
            <p:ph type="body" sz="quarter" idx="12"/>
          </p:nvPr>
        </p:nvSpPr>
        <p:spPr>
          <a:xfrm>
            <a:off x="5867400" y="6256337"/>
            <a:ext cx="2290763" cy="449263"/>
          </a:xfrm>
        </p:spPr>
        <p:txBody>
          <a:bodyPr/>
          <a:lstStyle/>
          <a:p>
            <a:r>
              <a:rPr lang="en-US" dirty="0"/>
              <a:t>Estimates of the size of the multiplier</a:t>
            </a:r>
          </a:p>
        </p:txBody>
      </p:sp>
      <p:sp>
        <p:nvSpPr>
          <p:cNvPr id="5" name="Text Placeholder 4"/>
          <p:cNvSpPr>
            <a:spLocks noGrp="1"/>
          </p:cNvSpPr>
          <p:nvPr>
            <p:ph type="body" sz="quarter" idx="13"/>
          </p:nvPr>
        </p:nvSpPr>
        <p:spPr>
          <a:xfrm>
            <a:off x="3657600" y="6256337"/>
            <a:ext cx="2228850" cy="381000"/>
          </a:xfrm>
        </p:spPr>
        <p:txBody>
          <a:bodyPr/>
          <a:lstStyle/>
          <a:p>
            <a:r>
              <a:rPr lang="en-US" dirty="0"/>
              <a:t>Table 16.3 continued</a:t>
            </a:r>
          </a:p>
        </p:txBody>
      </p:sp>
      <p:graphicFrame>
        <p:nvGraphicFramePr>
          <p:cNvPr id="7" name="Table 6"/>
          <p:cNvGraphicFramePr>
            <a:graphicFrameLocks noGrp="1"/>
          </p:cNvGraphicFramePr>
          <p:nvPr>
            <p:extLst>
              <p:ext uri="{D42A27DB-BD31-4B8C-83A1-F6EECF244321}">
                <p14:modId xmlns:p14="http://schemas.microsoft.com/office/powerpoint/2010/main" val="2470723946"/>
              </p:ext>
            </p:extLst>
          </p:nvPr>
        </p:nvGraphicFramePr>
        <p:xfrm>
          <a:off x="465138" y="1295400"/>
          <a:ext cx="8231187" cy="4815840"/>
        </p:xfrm>
        <a:graphic>
          <a:graphicData uri="http://schemas.openxmlformats.org/drawingml/2006/table">
            <a:tbl>
              <a:tblPr firstRow="1" bandRow="1">
                <a:tableStyleId>{5C22544A-7EE6-4342-B048-85BDC9FD1C3A}</a:tableStyleId>
              </a:tblPr>
              <a:tblGrid>
                <a:gridCol w="3221038">
                  <a:extLst>
                    <a:ext uri="{9D8B030D-6E8A-4147-A177-3AD203B41FA5}">
                      <a16:colId xmlns:a16="http://schemas.microsoft.com/office/drawing/2014/main" val="20000"/>
                    </a:ext>
                  </a:extLst>
                </a:gridCol>
                <a:gridCol w="2028824">
                  <a:extLst>
                    <a:ext uri="{9D8B030D-6E8A-4147-A177-3AD203B41FA5}">
                      <a16:colId xmlns:a16="http://schemas.microsoft.com/office/drawing/2014/main" val="20001"/>
                    </a:ext>
                  </a:extLst>
                </a:gridCol>
                <a:gridCol w="2981325">
                  <a:extLst>
                    <a:ext uri="{9D8B030D-6E8A-4147-A177-3AD203B41FA5}">
                      <a16:colId xmlns:a16="http://schemas.microsoft.com/office/drawing/2014/main" val="20002"/>
                    </a:ext>
                  </a:extLst>
                </a:gridCol>
              </a:tblGrid>
              <a:tr h="141552">
                <a:tc>
                  <a:txBody>
                    <a:bodyPr/>
                    <a:lstStyle/>
                    <a:p>
                      <a:r>
                        <a:rPr lang="en-US" sz="1400" dirty="0">
                          <a:solidFill>
                            <a:srgbClr val="0066B3"/>
                          </a:solidFill>
                        </a:rPr>
                        <a:t>Economist</a:t>
                      </a:r>
                    </a:p>
                  </a:txBody>
                  <a:tcPr>
                    <a:lnB w="38100" cap="flat" cmpd="sng" algn="ctr">
                      <a:solidFill>
                        <a:srgbClr val="95B6DF"/>
                      </a:solidFill>
                      <a:prstDash val="solid"/>
                      <a:round/>
                      <a:headEnd type="none" w="med" len="med"/>
                      <a:tailEnd type="none" w="med" len="med"/>
                    </a:lnB>
                    <a:noFill/>
                  </a:tcPr>
                </a:tc>
                <a:tc>
                  <a:txBody>
                    <a:bodyPr/>
                    <a:lstStyle/>
                    <a:p>
                      <a:r>
                        <a:rPr lang="en-US" sz="1400" dirty="0">
                          <a:solidFill>
                            <a:srgbClr val="0066B3"/>
                          </a:solidFill>
                        </a:rPr>
                        <a:t>Type of Multiplier</a:t>
                      </a:r>
                    </a:p>
                  </a:txBody>
                  <a:tcPr>
                    <a:lnB w="38100" cap="flat" cmpd="sng" algn="ctr">
                      <a:solidFill>
                        <a:srgbClr val="95B6DF"/>
                      </a:solidFill>
                      <a:prstDash val="solid"/>
                      <a:round/>
                      <a:headEnd type="none" w="med" len="med"/>
                      <a:tailEnd type="none" w="med" len="med"/>
                    </a:lnB>
                    <a:noFill/>
                  </a:tcPr>
                </a:tc>
                <a:tc>
                  <a:txBody>
                    <a:bodyPr/>
                    <a:lstStyle/>
                    <a:p>
                      <a:r>
                        <a:rPr lang="en-US" sz="1400" dirty="0">
                          <a:solidFill>
                            <a:srgbClr val="0066B3"/>
                          </a:solidFill>
                        </a:rPr>
                        <a:t>Size of Multiplier</a:t>
                      </a:r>
                    </a:p>
                  </a:txBody>
                  <a:tcPr>
                    <a:lnB w="38100" cap="flat" cmpd="sng" algn="ctr">
                      <a:solidFill>
                        <a:srgbClr val="95B6DF"/>
                      </a:solidFill>
                      <a:prstDash val="solid"/>
                      <a:round/>
                      <a:headEnd type="none" w="med" len="med"/>
                      <a:tailEnd type="none" w="med" len="med"/>
                    </a:lnB>
                    <a:noFill/>
                  </a:tcPr>
                </a:tc>
                <a:extLst>
                  <a:ext uri="{0D108BD9-81ED-4DB2-BD59-A6C34878D82A}">
                    <a16:rowId xmlns:a16="http://schemas.microsoft.com/office/drawing/2014/main" val="10000"/>
                  </a:ext>
                </a:extLst>
              </a:tr>
              <a:tr h="141552">
                <a:tc>
                  <a:txBody>
                    <a:bodyPr/>
                    <a:lstStyle/>
                    <a:p>
                      <a:r>
                        <a:rPr lang="en-US" sz="1400" dirty="0"/>
                        <a:t>John Cogan and John Taylor, Stanford University, and Tobias </a:t>
                      </a:r>
                      <a:r>
                        <a:rPr lang="en-US" sz="1400" dirty="0" err="1"/>
                        <a:t>Cwik</a:t>
                      </a:r>
                      <a:r>
                        <a:rPr lang="en-US" sz="1400" dirty="0"/>
                        <a:t> and Volker Wieland, </a:t>
                      </a:r>
                      <a:r>
                        <a:rPr lang="en-US" sz="1400" dirty="0" err="1"/>
                        <a:t>Gothe</a:t>
                      </a:r>
                      <a:r>
                        <a:rPr lang="en-US" sz="1400" dirty="0"/>
                        <a:t> University</a:t>
                      </a:r>
                    </a:p>
                  </a:txBody>
                  <a:tcPr>
                    <a:lnT w="38100" cap="flat" cmpd="sng" algn="ctr">
                      <a:solidFill>
                        <a:srgbClr val="95B6DF"/>
                      </a:solidFill>
                      <a:prstDash val="solid"/>
                      <a:round/>
                      <a:headEnd type="none" w="med" len="med"/>
                      <a:tailEnd type="none" w="med" len="med"/>
                    </a:lnT>
                    <a:lnB w="12700" cap="flat" cmpd="sng" algn="ctr">
                      <a:solidFill>
                        <a:srgbClr val="0066B3"/>
                      </a:solidFill>
                      <a:prstDash val="solid"/>
                      <a:round/>
                      <a:headEnd type="none" w="med" len="med"/>
                      <a:tailEnd type="none" w="med" len="med"/>
                    </a:lnB>
                    <a:noFill/>
                  </a:tcPr>
                </a:tc>
                <a:tc>
                  <a:txBody>
                    <a:bodyPr/>
                    <a:lstStyle/>
                    <a:p>
                      <a:r>
                        <a:rPr lang="en-US" sz="1400" dirty="0"/>
                        <a:t>A permanent increase in government expenditures</a:t>
                      </a:r>
                    </a:p>
                  </a:txBody>
                  <a:tcPr>
                    <a:lnT w="38100" cap="flat" cmpd="sng" algn="ctr">
                      <a:solidFill>
                        <a:srgbClr val="95B6DF"/>
                      </a:solidFill>
                      <a:prstDash val="solid"/>
                      <a:round/>
                      <a:headEnd type="none" w="med" len="med"/>
                      <a:tailEnd type="none" w="med" len="med"/>
                    </a:lnT>
                    <a:lnB w="12700" cap="flat" cmpd="sng" algn="ctr">
                      <a:solidFill>
                        <a:srgbClr val="0066B3"/>
                      </a:solidFill>
                      <a:prstDash val="solid"/>
                      <a:round/>
                      <a:headEnd type="none" w="med" len="med"/>
                      <a:tailEnd type="none" w="med" len="med"/>
                    </a:lnB>
                    <a:noFill/>
                  </a:tcPr>
                </a:tc>
                <a:tc>
                  <a:txBody>
                    <a:bodyPr/>
                    <a:lstStyle/>
                    <a:p>
                      <a:r>
                        <a:rPr lang="en-US" sz="1400" dirty="0"/>
                        <a:t>0.4</a:t>
                      </a:r>
                    </a:p>
                  </a:txBody>
                  <a:tcPr>
                    <a:lnT w="38100" cap="flat" cmpd="sng" algn="ctr">
                      <a:solidFill>
                        <a:srgbClr val="95B6DF"/>
                      </a:solidFill>
                      <a:prstDash val="solid"/>
                      <a:round/>
                      <a:headEnd type="none" w="med" len="med"/>
                      <a:tailEnd type="none" w="med" len="med"/>
                    </a:lnT>
                    <a:lnB w="12700" cap="flat" cmpd="sng" algn="ctr">
                      <a:solidFill>
                        <a:srgbClr val="0066B3"/>
                      </a:solidFill>
                      <a:prstDash val="solid"/>
                      <a:round/>
                      <a:headEnd type="none" w="med" len="med"/>
                      <a:tailEnd type="none" w="med" len="med"/>
                    </a:lnB>
                    <a:noFill/>
                  </a:tcPr>
                </a:tc>
                <a:extLst>
                  <a:ext uri="{0D108BD9-81ED-4DB2-BD59-A6C34878D82A}">
                    <a16:rowId xmlns:a16="http://schemas.microsoft.com/office/drawing/2014/main" val="10001"/>
                  </a:ext>
                </a:extLst>
              </a:tr>
              <a:tr h="141552">
                <a:tc>
                  <a:txBody>
                    <a:bodyPr/>
                    <a:lstStyle/>
                    <a:p>
                      <a:r>
                        <a:rPr lang="en-US" sz="1400" dirty="0"/>
                        <a:t>Christina </a:t>
                      </a:r>
                      <a:r>
                        <a:rPr lang="en-US" sz="1400" dirty="0" err="1"/>
                        <a:t>Romer</a:t>
                      </a:r>
                      <a:r>
                        <a:rPr lang="en-US" sz="1400" dirty="0"/>
                        <a:t>, University of California, Berkeley, and Jared Bernstein, chief economist and economic policy adviser to Vice President Joseph Biden</a:t>
                      </a:r>
                    </a:p>
                  </a:txBody>
                  <a:tcPr>
                    <a:lnT w="12700" cap="flat" cmpd="sng" algn="ctr">
                      <a:solidFill>
                        <a:srgbClr val="0066B3"/>
                      </a:solidFill>
                      <a:prstDash val="solid"/>
                      <a:round/>
                      <a:headEnd type="none" w="med" len="med"/>
                      <a:tailEnd type="none" w="med" len="med"/>
                    </a:lnT>
                    <a:lnB w="12700" cap="flat" cmpd="sng" algn="ctr">
                      <a:solidFill>
                        <a:srgbClr val="0066B3"/>
                      </a:solidFill>
                      <a:prstDash val="solid"/>
                      <a:round/>
                      <a:headEnd type="none" w="med" len="med"/>
                      <a:tailEnd type="none" w="med" len="med"/>
                    </a:lnB>
                    <a:noFill/>
                  </a:tcPr>
                </a:tc>
                <a:tc>
                  <a:txBody>
                    <a:bodyPr/>
                    <a:lstStyle/>
                    <a:p>
                      <a:r>
                        <a:rPr lang="en-US" sz="1400" dirty="0"/>
                        <a:t>A permanent increase in</a:t>
                      </a:r>
                    </a:p>
                    <a:p>
                      <a:r>
                        <a:rPr lang="en-US" sz="1400" dirty="0"/>
                        <a:t>government expenditures</a:t>
                      </a:r>
                    </a:p>
                  </a:txBody>
                  <a:tcPr>
                    <a:lnT w="12700" cap="flat" cmpd="sng" algn="ctr">
                      <a:solidFill>
                        <a:srgbClr val="0066B3"/>
                      </a:solidFill>
                      <a:prstDash val="solid"/>
                      <a:round/>
                      <a:headEnd type="none" w="med" len="med"/>
                      <a:tailEnd type="none" w="med" len="med"/>
                    </a:lnT>
                    <a:lnB w="12700" cap="flat" cmpd="sng" algn="ctr">
                      <a:solidFill>
                        <a:srgbClr val="0066B3"/>
                      </a:solidFill>
                      <a:prstDash val="solid"/>
                      <a:round/>
                      <a:headEnd type="none" w="med" len="med"/>
                      <a:tailEnd type="none" w="med" len="med"/>
                    </a:lnB>
                    <a:noFill/>
                  </a:tcPr>
                </a:tc>
                <a:tc>
                  <a:txBody>
                    <a:bodyPr/>
                    <a:lstStyle/>
                    <a:p>
                      <a:r>
                        <a:rPr lang="en-US" sz="1400" dirty="0"/>
                        <a:t>1.6</a:t>
                      </a:r>
                    </a:p>
                  </a:txBody>
                  <a:tcPr>
                    <a:lnT w="12700" cap="flat" cmpd="sng" algn="ctr">
                      <a:solidFill>
                        <a:srgbClr val="0066B3"/>
                      </a:solidFill>
                      <a:prstDash val="solid"/>
                      <a:round/>
                      <a:headEnd type="none" w="med" len="med"/>
                      <a:tailEnd type="none" w="med" len="med"/>
                    </a:lnT>
                    <a:lnB w="12700" cap="flat" cmpd="sng" algn="ctr">
                      <a:solidFill>
                        <a:srgbClr val="0066B3"/>
                      </a:solidFill>
                      <a:prstDash val="solid"/>
                      <a:round/>
                      <a:headEnd type="none" w="med" len="med"/>
                      <a:tailEnd type="none" w="med" len="med"/>
                    </a:lnB>
                    <a:noFill/>
                  </a:tcPr>
                </a:tc>
                <a:extLst>
                  <a:ext uri="{0D108BD9-81ED-4DB2-BD59-A6C34878D82A}">
                    <a16:rowId xmlns:a16="http://schemas.microsoft.com/office/drawing/2014/main" val="10002"/>
                  </a:ext>
                </a:extLst>
              </a:tr>
              <a:tr h="141552">
                <a:tc>
                  <a:txBody>
                    <a:bodyPr/>
                    <a:lstStyle/>
                    <a:p>
                      <a:r>
                        <a:rPr lang="en-US" sz="1400" dirty="0"/>
                        <a:t>Christina </a:t>
                      </a:r>
                      <a:r>
                        <a:rPr lang="en-US" sz="1400" dirty="0" err="1"/>
                        <a:t>Romer</a:t>
                      </a:r>
                      <a:r>
                        <a:rPr lang="en-US" sz="1400" dirty="0"/>
                        <a:t> (prior to serving as chair of the Council of Economic Advisers) and David </a:t>
                      </a:r>
                      <a:r>
                        <a:rPr lang="en-US" sz="1400" dirty="0" err="1"/>
                        <a:t>Romer</a:t>
                      </a:r>
                      <a:r>
                        <a:rPr lang="en-US" sz="1400" dirty="0"/>
                        <a:t>, University of California, Berkeley</a:t>
                      </a:r>
                    </a:p>
                  </a:txBody>
                  <a:tcPr>
                    <a:lnT w="12700" cap="flat" cmpd="sng" algn="ctr">
                      <a:solidFill>
                        <a:srgbClr val="0066B3"/>
                      </a:solidFill>
                      <a:prstDash val="solid"/>
                      <a:round/>
                      <a:headEnd type="none" w="med" len="med"/>
                      <a:tailEnd type="none" w="med" len="med"/>
                    </a:lnT>
                    <a:lnB w="12700" cap="flat" cmpd="sng" algn="ctr">
                      <a:solidFill>
                        <a:srgbClr val="0066B3"/>
                      </a:solidFill>
                      <a:prstDash val="solid"/>
                      <a:round/>
                      <a:headEnd type="none" w="med" len="med"/>
                      <a:tailEnd type="none" w="med" len="med"/>
                    </a:lnB>
                    <a:noFill/>
                  </a:tcPr>
                </a:tc>
                <a:tc>
                  <a:txBody>
                    <a:bodyPr/>
                    <a:lstStyle/>
                    <a:p>
                      <a:r>
                        <a:rPr lang="en-US" sz="1400" dirty="0"/>
                        <a:t>Tax</a:t>
                      </a:r>
                    </a:p>
                  </a:txBody>
                  <a:tcPr>
                    <a:lnT w="12700" cap="flat" cmpd="sng" algn="ctr">
                      <a:solidFill>
                        <a:srgbClr val="0066B3"/>
                      </a:solidFill>
                      <a:prstDash val="solid"/>
                      <a:round/>
                      <a:headEnd type="none" w="med" len="med"/>
                      <a:tailEnd type="none" w="med" len="med"/>
                    </a:lnT>
                    <a:lnB w="12700" cap="flat" cmpd="sng" algn="ctr">
                      <a:solidFill>
                        <a:srgbClr val="0066B3"/>
                      </a:solidFill>
                      <a:prstDash val="solid"/>
                      <a:round/>
                      <a:headEnd type="none" w="med" len="med"/>
                      <a:tailEnd type="none" w="med" len="med"/>
                    </a:lnB>
                    <a:noFill/>
                  </a:tcPr>
                </a:tc>
                <a:tc>
                  <a:txBody>
                    <a:bodyPr/>
                    <a:lstStyle/>
                    <a:p>
                      <a:r>
                        <a:rPr lang="en-US" sz="1400" dirty="0"/>
                        <a:t>2–3</a:t>
                      </a:r>
                    </a:p>
                  </a:txBody>
                  <a:tcPr>
                    <a:lnT w="12700" cap="flat" cmpd="sng" algn="ctr">
                      <a:solidFill>
                        <a:srgbClr val="0066B3"/>
                      </a:solidFill>
                      <a:prstDash val="solid"/>
                      <a:round/>
                      <a:headEnd type="none" w="med" len="med"/>
                      <a:tailEnd type="none" w="med" len="med"/>
                    </a:lnT>
                    <a:lnB w="12700" cap="flat" cmpd="sng" algn="ctr">
                      <a:solidFill>
                        <a:srgbClr val="0066B3"/>
                      </a:solidFill>
                      <a:prstDash val="solid"/>
                      <a:round/>
                      <a:headEnd type="none" w="med" len="med"/>
                      <a:tailEnd type="none" w="med" len="med"/>
                    </a:lnB>
                    <a:noFill/>
                  </a:tcPr>
                </a:tc>
                <a:extLst>
                  <a:ext uri="{0D108BD9-81ED-4DB2-BD59-A6C34878D82A}">
                    <a16:rowId xmlns:a16="http://schemas.microsoft.com/office/drawing/2014/main" val="10003"/>
                  </a:ext>
                </a:extLst>
              </a:tr>
              <a:tr h="141552">
                <a:tc>
                  <a:txBody>
                    <a:bodyPr/>
                    <a:lstStyle/>
                    <a:p>
                      <a:r>
                        <a:rPr lang="en-US" sz="1400" dirty="0"/>
                        <a:t>Congressional Budget Office</a:t>
                      </a:r>
                    </a:p>
                  </a:txBody>
                  <a:tcPr>
                    <a:lnT w="12700" cap="flat" cmpd="sng" algn="ctr">
                      <a:solidFill>
                        <a:srgbClr val="0066B3"/>
                      </a:solidFill>
                      <a:prstDash val="solid"/>
                      <a:round/>
                      <a:headEnd type="none" w="med" len="med"/>
                      <a:tailEnd type="none" w="med" len="med"/>
                    </a:lnT>
                    <a:lnB w="12700" cap="flat" cmpd="sng" algn="ctr">
                      <a:solidFill>
                        <a:srgbClr val="0066B3"/>
                      </a:solidFill>
                      <a:prstDash val="solid"/>
                      <a:round/>
                      <a:headEnd type="none" w="med" len="med"/>
                      <a:tailEnd type="none" w="med" len="med"/>
                    </a:lnB>
                    <a:noFill/>
                  </a:tcPr>
                </a:tc>
                <a:tc>
                  <a:txBody>
                    <a:bodyPr/>
                    <a:lstStyle/>
                    <a:p>
                      <a:r>
                        <a:rPr lang="en-US" sz="1400" dirty="0"/>
                        <a:t>Tax</a:t>
                      </a:r>
                    </a:p>
                  </a:txBody>
                  <a:tcPr>
                    <a:lnT w="12700" cap="flat" cmpd="sng" algn="ctr">
                      <a:solidFill>
                        <a:srgbClr val="0066B3"/>
                      </a:solidFill>
                      <a:prstDash val="solid"/>
                      <a:round/>
                      <a:headEnd type="none" w="med" len="med"/>
                      <a:tailEnd type="none" w="med" len="med"/>
                    </a:lnT>
                    <a:lnB w="12700" cap="flat" cmpd="sng" algn="ctr">
                      <a:solidFill>
                        <a:srgbClr val="0066B3"/>
                      </a:solidFill>
                      <a:prstDash val="solid"/>
                      <a:round/>
                      <a:headEnd type="none" w="med" len="med"/>
                      <a:tailEnd type="none" w="med" len="med"/>
                    </a:lnB>
                    <a:noFill/>
                  </a:tcPr>
                </a:tc>
                <a:tc>
                  <a:txBody>
                    <a:bodyPr/>
                    <a:lstStyle/>
                    <a:p>
                      <a:r>
                        <a:rPr lang="en-US" sz="1400" dirty="0"/>
                        <a:t>0.6–1.5 (two-year tax cut for lower- and middle-income people) and 0.1–0.6 (one-year tax cut for higher-income people)</a:t>
                      </a:r>
                    </a:p>
                  </a:txBody>
                  <a:tcPr>
                    <a:lnT w="12700" cap="flat" cmpd="sng" algn="ctr">
                      <a:solidFill>
                        <a:srgbClr val="0066B3"/>
                      </a:solidFill>
                      <a:prstDash val="solid"/>
                      <a:round/>
                      <a:headEnd type="none" w="med" len="med"/>
                      <a:tailEnd type="none" w="med" len="med"/>
                    </a:lnT>
                    <a:lnB w="12700" cap="flat" cmpd="sng" algn="ctr">
                      <a:solidFill>
                        <a:srgbClr val="0066B3"/>
                      </a:solidFill>
                      <a:prstDash val="solid"/>
                      <a:round/>
                      <a:headEnd type="none" w="med" len="med"/>
                      <a:tailEnd type="none" w="med" len="med"/>
                    </a:lnB>
                    <a:noFill/>
                  </a:tcPr>
                </a:tc>
                <a:extLst>
                  <a:ext uri="{0D108BD9-81ED-4DB2-BD59-A6C34878D82A}">
                    <a16:rowId xmlns:a16="http://schemas.microsoft.com/office/drawing/2014/main" val="10004"/>
                  </a:ext>
                </a:extLst>
              </a:tr>
              <a:tr h="141552">
                <a:tc>
                  <a:txBody>
                    <a:bodyPr/>
                    <a:lstStyle/>
                    <a:p>
                      <a:r>
                        <a:rPr lang="en-US" sz="1400" dirty="0"/>
                        <a:t>Robert J. </a:t>
                      </a:r>
                      <a:r>
                        <a:rPr lang="en-US" sz="1400" dirty="0" err="1"/>
                        <a:t>Barro</a:t>
                      </a:r>
                      <a:r>
                        <a:rPr lang="en-US" sz="1400" dirty="0"/>
                        <a:t>, Harvard University, and Charles J. </a:t>
                      </a:r>
                      <a:r>
                        <a:rPr lang="en-US" sz="1400" dirty="0" err="1"/>
                        <a:t>Redlick</a:t>
                      </a:r>
                      <a:r>
                        <a:rPr lang="en-US" sz="1400" dirty="0"/>
                        <a:t>, Bain Capital, LLC</a:t>
                      </a:r>
                    </a:p>
                  </a:txBody>
                  <a:tcPr>
                    <a:lnT w="12700" cap="flat" cmpd="sng" algn="ctr">
                      <a:solidFill>
                        <a:srgbClr val="0066B3"/>
                      </a:solidFill>
                      <a:prstDash val="solid"/>
                      <a:round/>
                      <a:headEnd type="none" w="med" len="med"/>
                      <a:tailEnd type="none" w="med" len="med"/>
                    </a:lnT>
                    <a:lnB w="38100" cap="flat" cmpd="sng" algn="ctr">
                      <a:solidFill>
                        <a:srgbClr val="95B6DF"/>
                      </a:solidFill>
                      <a:prstDash val="solid"/>
                      <a:round/>
                      <a:headEnd type="none" w="med" len="med"/>
                      <a:tailEnd type="none" w="med" len="med"/>
                    </a:lnB>
                    <a:noFill/>
                  </a:tcPr>
                </a:tc>
                <a:tc>
                  <a:txBody>
                    <a:bodyPr/>
                    <a:lstStyle/>
                    <a:p>
                      <a:r>
                        <a:rPr lang="en-US" sz="1400" dirty="0"/>
                        <a:t>Tax</a:t>
                      </a:r>
                    </a:p>
                  </a:txBody>
                  <a:tcPr>
                    <a:lnT w="12700" cap="flat" cmpd="sng" algn="ctr">
                      <a:solidFill>
                        <a:srgbClr val="0066B3"/>
                      </a:solidFill>
                      <a:prstDash val="solid"/>
                      <a:round/>
                      <a:headEnd type="none" w="med" len="med"/>
                      <a:tailEnd type="none" w="med" len="med"/>
                    </a:lnT>
                    <a:lnB w="38100" cap="flat" cmpd="sng" algn="ctr">
                      <a:solidFill>
                        <a:srgbClr val="95B6DF"/>
                      </a:solidFill>
                      <a:prstDash val="solid"/>
                      <a:round/>
                      <a:headEnd type="none" w="med" len="med"/>
                      <a:tailEnd type="none" w="med" len="med"/>
                    </a:lnB>
                    <a:noFill/>
                  </a:tcPr>
                </a:tc>
                <a:tc>
                  <a:txBody>
                    <a:bodyPr/>
                    <a:lstStyle/>
                    <a:p>
                      <a:r>
                        <a:rPr lang="en-US" sz="1400" dirty="0"/>
                        <a:t>1.1</a:t>
                      </a:r>
                    </a:p>
                  </a:txBody>
                  <a:tcPr>
                    <a:lnT w="12700" cap="flat" cmpd="sng" algn="ctr">
                      <a:solidFill>
                        <a:srgbClr val="0066B3"/>
                      </a:solidFill>
                      <a:prstDash val="solid"/>
                      <a:round/>
                      <a:headEnd type="none" w="med" len="med"/>
                      <a:tailEnd type="none" w="med" len="med"/>
                    </a:lnT>
                    <a:lnB w="38100" cap="flat" cmpd="sng" algn="ctr">
                      <a:solidFill>
                        <a:srgbClr val="95B6DF"/>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54588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66B3"/>
                </a:solidFill>
              </a:rPr>
              <a:t>Deficits, Surpluses, and Federal Government Debt</a:t>
            </a:r>
          </a:p>
        </p:txBody>
      </p:sp>
      <p:sp>
        <p:nvSpPr>
          <p:cNvPr id="3" name="Content Placeholder 2"/>
          <p:cNvSpPr>
            <a:spLocks noGrp="1"/>
          </p:cNvSpPr>
          <p:nvPr>
            <p:ph sz="quarter" idx="10"/>
          </p:nvPr>
        </p:nvSpPr>
        <p:spPr/>
        <p:txBody>
          <a:bodyPr/>
          <a:lstStyle/>
          <a:p>
            <a:r>
              <a:rPr lang="en-US" dirty="0"/>
              <a:t>16.6</a:t>
            </a:r>
          </a:p>
        </p:txBody>
      </p:sp>
      <p:sp>
        <p:nvSpPr>
          <p:cNvPr id="4" name="Text Placeholder 3"/>
          <p:cNvSpPr>
            <a:spLocks noGrp="1"/>
          </p:cNvSpPr>
          <p:nvPr>
            <p:ph type="body" sz="quarter" idx="11"/>
          </p:nvPr>
        </p:nvSpPr>
        <p:spPr/>
        <p:txBody>
          <a:bodyPr/>
          <a:lstStyle/>
          <a:p>
            <a:r>
              <a:rPr lang="en-US" dirty="0"/>
              <a:t>Define federal budget deficit and federal government debt and explain how the federal budget can serve as an automatic stabilizer.</a:t>
            </a:r>
          </a:p>
        </p:txBody>
      </p:sp>
    </p:spTree>
    <p:extLst>
      <p:ext uri="{BB962C8B-B14F-4D97-AF65-F5344CB8AC3E}">
        <p14:creationId xmlns:p14="http://schemas.microsoft.com/office/powerpoint/2010/main" val="21192045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federal budget deficit, 1901-2013</a:t>
            </a:r>
          </a:p>
        </p:txBody>
      </p:sp>
      <p:sp>
        <p:nvSpPr>
          <p:cNvPr id="3" name="Text Placeholder 2"/>
          <p:cNvSpPr>
            <a:spLocks noGrp="1"/>
          </p:cNvSpPr>
          <p:nvPr>
            <p:ph type="body" sz="quarter" idx="11"/>
          </p:nvPr>
        </p:nvSpPr>
        <p:spPr>
          <a:xfrm>
            <a:off x="152400" y="838200"/>
            <a:ext cx="8915400" cy="1066800"/>
          </a:xfrm>
        </p:spPr>
        <p:txBody>
          <a:bodyPr/>
          <a:lstStyle/>
          <a:p>
            <a:r>
              <a:rPr lang="en-US" dirty="0"/>
              <a:t>The U.S. federal government does not generally balance its budget. Sometimes its revenues are higher than its expenditure, but usually the reverse is true—especially so during wartime.</a:t>
            </a:r>
          </a:p>
        </p:txBody>
      </p:sp>
      <p:sp>
        <p:nvSpPr>
          <p:cNvPr id="4" name="Text Placeholder 3"/>
          <p:cNvSpPr>
            <a:spLocks noGrp="1"/>
          </p:cNvSpPr>
          <p:nvPr>
            <p:ph type="body" sz="quarter" idx="12"/>
          </p:nvPr>
        </p:nvSpPr>
        <p:spPr>
          <a:xfrm>
            <a:off x="6548437" y="5951537"/>
            <a:ext cx="2290763" cy="449263"/>
          </a:xfrm>
        </p:spPr>
        <p:txBody>
          <a:bodyPr/>
          <a:lstStyle/>
          <a:p>
            <a:r>
              <a:rPr lang="en-US" dirty="0"/>
              <a:t>The federal budget deficit, 1901-2013</a:t>
            </a:r>
          </a:p>
        </p:txBody>
      </p:sp>
      <p:sp>
        <p:nvSpPr>
          <p:cNvPr id="5" name="Text Placeholder 4"/>
          <p:cNvSpPr>
            <a:spLocks noGrp="1"/>
          </p:cNvSpPr>
          <p:nvPr>
            <p:ph type="body" sz="quarter" idx="13"/>
          </p:nvPr>
        </p:nvSpPr>
        <p:spPr>
          <a:xfrm>
            <a:off x="5100637" y="5951537"/>
            <a:ext cx="1466850" cy="381000"/>
          </a:xfrm>
        </p:spPr>
        <p:txBody>
          <a:bodyPr/>
          <a:lstStyle/>
          <a:p>
            <a:r>
              <a:rPr lang="en-US" dirty="0"/>
              <a:t>Figure 16.15</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2028440"/>
            <a:ext cx="6674515" cy="406756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 y="2028440"/>
            <a:ext cx="6674515" cy="406756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800" y="2028440"/>
            <a:ext cx="6674515" cy="406756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800" y="2028440"/>
            <a:ext cx="6674515" cy="406756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5800" y="2028440"/>
            <a:ext cx="6674515" cy="4067560"/>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5800" y="2028440"/>
            <a:ext cx="6674515" cy="4067560"/>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5800" y="2028440"/>
            <a:ext cx="6674515" cy="4067560"/>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5800" y="2028440"/>
            <a:ext cx="6674515" cy="4067560"/>
          </a:xfrm>
          <a:prstGeom prst="rect">
            <a:avLst/>
          </a:prstGeom>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5800" y="2028440"/>
            <a:ext cx="6674515" cy="4067560"/>
          </a:xfrm>
          <a:prstGeom prst="rect">
            <a:avLst/>
          </a:prstGeom>
        </p:spPr>
      </p:pic>
      <p:pic>
        <p:nvPicPr>
          <p:cNvPr id="15" name="Picture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85800" y="2028440"/>
            <a:ext cx="6674515" cy="4067560"/>
          </a:xfrm>
          <a:prstGeom prst="rect">
            <a:avLst/>
          </a:prstGeom>
        </p:spPr>
      </p:pic>
    </p:spTree>
    <p:extLst>
      <p:ext uri="{BB962C8B-B14F-4D97-AF65-F5344CB8AC3E}">
        <p14:creationId xmlns:p14="http://schemas.microsoft.com/office/powerpoint/2010/main" val="366728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750"/>
                                        <p:tgtEl>
                                          <p:spTgt spid="7"/>
                                        </p:tgtEl>
                                      </p:cBhvr>
                                    </p:animEffect>
                                  </p:childTnLst>
                                </p:cTn>
                              </p:par>
                              <p:par>
                                <p:cTn id="12" presetID="22" presetClass="entr" presetSubtype="1"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up)">
                                      <p:cBhvr>
                                        <p:cTn id="14" dur="750"/>
                                        <p:tgtEl>
                                          <p:spTgt spid="8"/>
                                        </p:tgtEl>
                                      </p:cBhvr>
                                    </p:animEffect>
                                  </p:childTnLst>
                                </p:cTn>
                              </p:par>
                              <p:par>
                                <p:cTn id="15" presetID="22" presetClass="entr" presetSubtype="8"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750"/>
                                        <p:tgtEl>
                                          <p:spTgt spid="9"/>
                                        </p:tgtEl>
                                      </p:cBhvr>
                                    </p:animEffect>
                                  </p:childTnLst>
                                </p:cTn>
                              </p:par>
                            </p:childTnLst>
                          </p:cTn>
                        </p:par>
                        <p:par>
                          <p:cTn id="18" fill="hold">
                            <p:stCondLst>
                              <p:cond delay="125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2250"/>
                            </p:stCondLst>
                            <p:childTnLst>
                              <p:par>
                                <p:cTn id="23" presetID="22" presetClass="entr" presetSubtype="2"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right)">
                                      <p:cBhvr>
                                        <p:cTn id="25" dur="750"/>
                                        <p:tgtEl>
                                          <p:spTgt spid="10"/>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right)">
                                      <p:cBhvr>
                                        <p:cTn id="29" dur="750"/>
                                        <p:tgtEl>
                                          <p:spTgt spid="11"/>
                                        </p:tgtEl>
                                      </p:cBhvr>
                                    </p:animEffect>
                                  </p:childTnLst>
                                </p:cTn>
                              </p:par>
                            </p:childTnLst>
                          </p:cTn>
                        </p:par>
                        <p:par>
                          <p:cTn id="30" fill="hold">
                            <p:stCondLst>
                              <p:cond delay="3750"/>
                            </p:stCondLst>
                            <p:childTnLst>
                              <p:par>
                                <p:cTn id="31" presetID="22" presetClass="entr" presetSubtype="8"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750"/>
                                        <p:tgtEl>
                                          <p:spTgt spid="12"/>
                                        </p:tgtEl>
                                      </p:cBhvr>
                                    </p:animEffect>
                                  </p:childTnLst>
                                </p:cTn>
                              </p:par>
                            </p:childTnLst>
                          </p:cTn>
                        </p:par>
                        <p:par>
                          <p:cTn id="34" fill="hold">
                            <p:stCondLst>
                              <p:cond delay="4500"/>
                            </p:stCondLst>
                            <p:childTnLst>
                              <p:par>
                                <p:cTn id="35" presetID="22" presetClass="entr" presetSubtype="4"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750"/>
                                        <p:tgtEl>
                                          <p:spTgt spid="13"/>
                                        </p:tgtEl>
                                      </p:cBhvr>
                                    </p:animEffect>
                                  </p:childTnLst>
                                </p:cTn>
                              </p:par>
                            </p:childTnLst>
                          </p:cTn>
                        </p:par>
                        <p:par>
                          <p:cTn id="38" fill="hold">
                            <p:stCondLst>
                              <p:cond delay="5250"/>
                            </p:stCondLst>
                            <p:childTnLst>
                              <p:par>
                                <p:cTn id="39" presetID="22" presetClass="entr" presetSubtype="1"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750"/>
                                        <p:tgtEl>
                                          <p:spTgt spid="14"/>
                                        </p:tgtEl>
                                      </p:cBhvr>
                                    </p:animEffect>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down)">
                                      <p:cBhvr>
                                        <p:cTn id="45"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deficits and surpluses</a:t>
            </a:r>
          </a:p>
        </p:txBody>
      </p:sp>
      <p:sp>
        <p:nvSpPr>
          <p:cNvPr id="3" name="Text Placeholder 2"/>
          <p:cNvSpPr>
            <a:spLocks noGrp="1"/>
          </p:cNvSpPr>
          <p:nvPr>
            <p:ph type="body" sz="quarter" idx="11"/>
          </p:nvPr>
        </p:nvSpPr>
        <p:spPr/>
        <p:txBody>
          <a:bodyPr/>
          <a:lstStyle/>
          <a:p>
            <a:pPr>
              <a:spcBef>
                <a:spcPts val="0"/>
              </a:spcBef>
              <a:spcAft>
                <a:spcPts val="1200"/>
              </a:spcAft>
              <a:defRPr/>
            </a:pPr>
            <a:r>
              <a:rPr lang="en-US" dirty="0"/>
              <a:t>A </a:t>
            </a:r>
            <a:r>
              <a:rPr lang="en-US" b="1" i="1" dirty="0"/>
              <a:t>budget deficit</a:t>
            </a:r>
            <a:r>
              <a:rPr lang="en-US" b="1" dirty="0"/>
              <a:t> </a:t>
            </a:r>
            <a:r>
              <a:rPr lang="en-US" dirty="0"/>
              <a:t>occurs when the government’s expenditures are greater than its tax revenue.</a:t>
            </a:r>
          </a:p>
          <a:p>
            <a:pPr>
              <a:spcBef>
                <a:spcPts val="0"/>
              </a:spcBef>
              <a:spcAft>
                <a:spcPts val="1200"/>
              </a:spcAft>
              <a:defRPr/>
            </a:pPr>
            <a:r>
              <a:rPr lang="en-US" dirty="0"/>
              <a:t>A </a:t>
            </a:r>
            <a:r>
              <a:rPr lang="en-US" b="1" i="1" dirty="0"/>
              <a:t>budget surplus</a:t>
            </a:r>
            <a:r>
              <a:rPr lang="en-US" b="1" dirty="0"/>
              <a:t> </a:t>
            </a:r>
            <a:r>
              <a:rPr lang="en-US" dirty="0"/>
              <a:t>occurs when the government’s expenditures are less than its tax revenue.</a:t>
            </a:r>
          </a:p>
          <a:p>
            <a:pPr>
              <a:spcBef>
                <a:spcPts val="0"/>
              </a:spcBef>
              <a:spcAft>
                <a:spcPts val="1200"/>
              </a:spcAft>
              <a:defRPr/>
            </a:pPr>
            <a:r>
              <a:rPr lang="en-US" dirty="0"/>
              <a:t>As the graph on the previous slide indicates, budget deficits often occur during wartime.</a:t>
            </a:r>
          </a:p>
          <a:p>
            <a:pPr marL="342900" indent="-342900">
              <a:spcBef>
                <a:spcPts val="0"/>
              </a:spcBef>
              <a:spcAft>
                <a:spcPts val="1200"/>
              </a:spcAft>
              <a:buFont typeface="Arial" panose="020B0604020202020204" pitchFamily="34" charset="0"/>
              <a:buChar char="•"/>
              <a:defRPr/>
            </a:pPr>
            <a:r>
              <a:rPr lang="en-US" dirty="0"/>
              <a:t>But they also occur during recessions, as tax receipts fall, and </a:t>
            </a:r>
            <a:r>
              <a:rPr lang="en-US" i="1" dirty="0"/>
              <a:t>automatic stabilizers</a:t>
            </a:r>
            <a:r>
              <a:rPr lang="en-US" dirty="0"/>
              <a:t> like increases in transfer payments (unemployment insurance, food stamps, etc.) take effect.</a:t>
            </a:r>
          </a:p>
          <a:p>
            <a:pPr marL="342900" indent="-342900">
              <a:spcBef>
                <a:spcPts val="0"/>
              </a:spcBef>
              <a:spcAft>
                <a:spcPts val="1200"/>
              </a:spcAft>
              <a:buFont typeface="Arial" panose="020B0604020202020204" pitchFamily="34" charset="0"/>
              <a:buChar char="•"/>
              <a:defRPr/>
            </a:pPr>
            <a:r>
              <a:rPr lang="en-US" dirty="0"/>
              <a:t>These automatic stabilizers are important for limiting the severity of a recession; many economists believe that the Great Depression of the 1930s was more severe because most of these automatic stabilizers did not exist then.</a:t>
            </a:r>
          </a:p>
        </p:txBody>
      </p:sp>
    </p:spTree>
    <p:extLst>
      <p:ext uri="{BB962C8B-B14F-4D97-AF65-F5344CB8AC3E}">
        <p14:creationId xmlns:p14="http://schemas.microsoft.com/office/powerpoint/2010/main" val="276326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large is the deficit in the United States?</a:t>
            </a:r>
          </a:p>
        </p:txBody>
      </p:sp>
      <p:sp>
        <p:nvSpPr>
          <p:cNvPr id="3" name="Text Placeholder 2"/>
          <p:cNvSpPr>
            <a:spLocks noGrp="1"/>
          </p:cNvSpPr>
          <p:nvPr>
            <p:ph type="body" sz="quarter" idx="11"/>
          </p:nvPr>
        </p:nvSpPr>
        <p:spPr/>
        <p:txBody>
          <a:bodyPr/>
          <a:lstStyle/>
          <a:p>
            <a:pPr>
              <a:spcBef>
                <a:spcPts val="0"/>
              </a:spcBef>
              <a:spcAft>
                <a:spcPts val="1200"/>
              </a:spcAft>
              <a:defRPr/>
            </a:pPr>
            <a:r>
              <a:rPr lang="en-US" dirty="0"/>
              <a:t>Currently, the federal government runs a budget deficit; the CBO estimated in 2013 that the deficit for 2014 would be about 3.5% of real GDP.</a:t>
            </a:r>
          </a:p>
          <a:p>
            <a:pPr marL="342900" indent="-342900">
              <a:spcBef>
                <a:spcPts val="0"/>
              </a:spcBef>
              <a:spcAft>
                <a:spcPts val="1200"/>
              </a:spcAft>
              <a:buFont typeface="Arial" panose="020B0604020202020204" pitchFamily="34" charset="0"/>
              <a:buChar char="•"/>
              <a:defRPr/>
            </a:pPr>
            <a:r>
              <a:rPr lang="en-US" dirty="0"/>
              <a:t>How much of this deficit is due to the recession, and how much is due to government spending and tax policies?</a:t>
            </a:r>
          </a:p>
          <a:p>
            <a:pPr>
              <a:spcBef>
                <a:spcPts val="0"/>
              </a:spcBef>
              <a:spcAft>
                <a:spcPts val="1200"/>
              </a:spcAft>
              <a:defRPr/>
            </a:pPr>
            <a:endParaRPr lang="en-US" dirty="0"/>
          </a:p>
          <a:p>
            <a:pPr>
              <a:spcBef>
                <a:spcPts val="0"/>
              </a:spcBef>
              <a:spcAft>
                <a:spcPts val="1200"/>
              </a:spcAft>
              <a:defRPr/>
            </a:pPr>
            <a:r>
              <a:rPr lang="en-US" dirty="0"/>
              <a:t>We can identify this by looking at the </a:t>
            </a:r>
            <a:r>
              <a:rPr lang="en-US" b="1" i="1" dirty="0"/>
              <a:t>cyclically adjusted budget deficit or surplus</a:t>
            </a:r>
            <a:r>
              <a:rPr lang="en-US" dirty="0"/>
              <a:t>: the deficit or surplus in the federal government’s budget if the economy were at potential GDP.</a:t>
            </a:r>
          </a:p>
          <a:p>
            <a:pPr marL="342900" indent="-342900">
              <a:spcBef>
                <a:spcPts val="0"/>
              </a:spcBef>
              <a:spcAft>
                <a:spcPts val="1200"/>
              </a:spcAft>
              <a:buFont typeface="Arial" panose="020B0604020202020204" pitchFamily="34" charset="0"/>
              <a:buChar char="•"/>
              <a:defRPr/>
            </a:pPr>
            <a:r>
              <a:rPr lang="en-US" dirty="0"/>
              <a:t>The CBO estimated that the budget deficit would be 1.0% of real GDP in 2014 if real GDP were at its potential.</a:t>
            </a:r>
          </a:p>
          <a:p>
            <a:pPr marL="342900" indent="-342900">
              <a:spcBef>
                <a:spcPts val="0"/>
              </a:spcBef>
              <a:spcAft>
                <a:spcPts val="1200"/>
              </a:spcAft>
              <a:buFont typeface="Arial" panose="020B0604020202020204" pitchFamily="34" charset="0"/>
              <a:buChar char="•"/>
              <a:defRPr/>
            </a:pPr>
            <a:r>
              <a:rPr lang="en-US" dirty="0"/>
              <a:t>So this is the amount that spending needs to be cut, or taxes raised, in order to bring the federal budget into balance </a:t>
            </a:r>
            <a:r>
              <a:rPr lang="en-US" i="1" dirty="0"/>
              <a:t>in the long run</a:t>
            </a:r>
            <a:r>
              <a:rPr lang="en-US" dirty="0"/>
              <a:t>. The rest is due to automatic stabilizers.</a:t>
            </a:r>
          </a:p>
        </p:txBody>
      </p:sp>
    </p:spTree>
    <p:extLst>
      <p:ext uri="{BB962C8B-B14F-4D97-AF65-F5344CB8AC3E}">
        <p14:creationId xmlns:p14="http://schemas.microsoft.com/office/powerpoint/2010/main" val="141501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500"/>
                                        <p:tgtEl>
                                          <p:spTgt spid="3">
                                            <p:txEl>
                                              <p:pRg st="4" end="4"/>
                                            </p:txEl>
                                          </p:spTgt>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Did fiscal policy fail during the Great Depression?</a:t>
            </a:r>
          </a:p>
        </p:txBody>
      </p:sp>
      <p:sp>
        <p:nvSpPr>
          <p:cNvPr id="3" name="Text Placeholder 2"/>
          <p:cNvSpPr>
            <a:spLocks noGrp="1"/>
          </p:cNvSpPr>
          <p:nvPr>
            <p:ph type="body" sz="quarter" idx="11"/>
          </p:nvPr>
        </p:nvSpPr>
        <p:spPr>
          <a:xfrm>
            <a:off x="152400" y="838200"/>
            <a:ext cx="5320540" cy="5791200"/>
          </a:xfrm>
        </p:spPr>
        <p:txBody>
          <a:bodyPr/>
          <a:lstStyle/>
          <a:p>
            <a:pPr>
              <a:spcAft>
                <a:spcPts val="0"/>
              </a:spcAft>
              <a:defRPr/>
            </a:pPr>
            <a:r>
              <a:rPr lang="en-US" dirty="0"/>
              <a:t>Government expenditures increased after the Great Depression of the 1930s as part of the “New Deal”, enacted by Franklin D. Roosevelt.</a:t>
            </a:r>
          </a:p>
          <a:p>
            <a:pPr marL="342900" indent="-342900">
              <a:spcAft>
                <a:spcPts val="0"/>
              </a:spcAft>
              <a:buFont typeface="Arial" panose="020B0604020202020204" pitchFamily="34" charset="0"/>
              <a:buChar char="•"/>
              <a:defRPr/>
            </a:pPr>
            <a:r>
              <a:rPr lang="en-US" dirty="0"/>
              <a:t>Similarly, there was a budget deficit each year in the 1930s (except 1937).</a:t>
            </a:r>
          </a:p>
          <a:p>
            <a:pPr>
              <a:spcAft>
                <a:spcPts val="0"/>
              </a:spcAft>
              <a:defRPr/>
            </a:pPr>
            <a:r>
              <a:rPr lang="en-US" dirty="0"/>
              <a:t>However recovery from the Great Depression was painfully slow.</a:t>
            </a:r>
          </a:p>
          <a:p>
            <a:pPr marL="342900" indent="-342900">
              <a:spcAft>
                <a:spcPts val="0"/>
              </a:spcAft>
              <a:buFont typeface="Arial" panose="020B0604020202020204" pitchFamily="34" charset="0"/>
              <a:buChar char="•"/>
              <a:defRPr/>
            </a:pPr>
            <a:r>
              <a:rPr lang="en-US" dirty="0"/>
              <a:t>Does show that expansionary fiscal policy didn’t work during the 1930s?</a:t>
            </a:r>
          </a:p>
          <a:p>
            <a:pPr>
              <a:spcAft>
                <a:spcPts val="0"/>
              </a:spcAft>
              <a:defRPr/>
            </a:pPr>
            <a:r>
              <a:rPr lang="en-US" dirty="0"/>
              <a:t>In fact, when we cyclically-adjust the budget deficits of the 1930s, we find that the federal government was </a:t>
            </a:r>
            <a:r>
              <a:rPr lang="en-US" i="1" dirty="0"/>
              <a:t>not</a:t>
            </a:r>
            <a:r>
              <a:rPr lang="en-US" dirty="0"/>
              <a:t> using expansionary fiscal policy at all. It had a cyclically adjusted budget </a:t>
            </a:r>
            <a:r>
              <a:rPr lang="en-US" i="1" dirty="0"/>
              <a:t>surplus</a:t>
            </a:r>
            <a:r>
              <a:rPr lang="en-US" dirty="0"/>
              <a:t> instead.</a:t>
            </a:r>
          </a:p>
        </p:txBody>
      </p:sp>
      <p:pic>
        <p:nvPicPr>
          <p:cNvPr id="4" name="Picture 2"/>
          <p:cNvPicPr>
            <a:picLocks noChangeAspect="1" noChangeArrowheads="1"/>
          </p:cNvPicPr>
          <p:nvPr/>
        </p:nvPicPr>
        <p:blipFill>
          <a:blip r:embed="rId2"/>
          <a:srcRect/>
          <a:stretch>
            <a:fillRect/>
          </a:stretch>
        </p:blipFill>
        <p:spPr bwMode="auto">
          <a:xfrm>
            <a:off x="5472940" y="1338262"/>
            <a:ext cx="3545648" cy="3767138"/>
          </a:xfrm>
          <a:prstGeom prst="rect">
            <a:avLst/>
          </a:prstGeom>
          <a:noFill/>
          <a:ln w="9525">
            <a:noFill/>
            <a:miter lim="800000"/>
            <a:headEnd/>
            <a:tailEnd/>
          </a:ln>
        </p:spPr>
      </p:pic>
    </p:spTree>
    <p:extLst>
      <p:ext uri="{BB962C8B-B14F-4D97-AF65-F5344CB8AC3E}">
        <p14:creationId xmlns:p14="http://schemas.microsoft.com/office/powerpoint/2010/main" val="3018433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Fiscal policy during the Great Depression</a:t>
            </a:r>
          </a:p>
        </p:txBody>
      </p:sp>
      <p:sp>
        <p:nvSpPr>
          <p:cNvPr id="3" name="Text Placeholder 2"/>
          <p:cNvSpPr>
            <a:spLocks noGrp="1"/>
          </p:cNvSpPr>
          <p:nvPr>
            <p:ph type="body" sz="quarter" idx="11"/>
          </p:nvPr>
        </p:nvSpPr>
        <p:spPr>
          <a:xfrm>
            <a:off x="152400" y="5334000"/>
            <a:ext cx="8839200" cy="1219200"/>
          </a:xfrm>
        </p:spPr>
        <p:txBody>
          <a:bodyPr/>
          <a:lstStyle/>
          <a:p>
            <a:pPr>
              <a:spcBef>
                <a:spcPts val="0"/>
              </a:spcBef>
              <a:spcAft>
                <a:spcPts val="1200"/>
              </a:spcAft>
              <a:defRPr/>
            </a:pPr>
            <a:r>
              <a:rPr lang="en-US" dirty="0"/>
              <a:t>E. Cary Brown: “Fiscal policy, then, seems to have been an unsuccessful recovery device in the ‘thirties—not because it did not work, but because it was not tried.”</a:t>
            </a:r>
          </a:p>
        </p:txBody>
      </p:sp>
      <p:graphicFrame>
        <p:nvGraphicFramePr>
          <p:cNvPr id="5" name="Group 180"/>
          <p:cNvGraphicFramePr>
            <a:graphicFrameLocks/>
          </p:cNvGraphicFramePr>
          <p:nvPr>
            <p:extLst>
              <p:ext uri="{D42A27DB-BD31-4B8C-83A1-F6EECF244321}">
                <p14:modId xmlns:p14="http://schemas.microsoft.com/office/powerpoint/2010/main" val="3043844558"/>
              </p:ext>
            </p:extLst>
          </p:nvPr>
        </p:nvGraphicFramePr>
        <p:xfrm>
          <a:off x="381000" y="838200"/>
          <a:ext cx="8253414" cy="4297680"/>
        </p:xfrm>
        <a:graphic>
          <a:graphicData uri="http://schemas.openxmlformats.org/drawingml/2006/table">
            <a:tbl>
              <a:tblPr/>
              <a:tblGrid>
                <a:gridCol w="712295">
                  <a:extLst>
                    <a:ext uri="{9D8B030D-6E8A-4147-A177-3AD203B41FA5}">
                      <a16:colId xmlns:a16="http://schemas.microsoft.com/office/drawing/2014/main" val="20000"/>
                    </a:ext>
                  </a:extLst>
                </a:gridCol>
                <a:gridCol w="1824668">
                  <a:extLst>
                    <a:ext uri="{9D8B030D-6E8A-4147-A177-3AD203B41FA5}">
                      <a16:colId xmlns:a16="http://schemas.microsoft.com/office/drawing/2014/main" val="20001"/>
                    </a:ext>
                  </a:extLst>
                </a:gridCol>
                <a:gridCol w="1757425">
                  <a:extLst>
                    <a:ext uri="{9D8B030D-6E8A-4147-A177-3AD203B41FA5}">
                      <a16:colId xmlns:a16="http://schemas.microsoft.com/office/drawing/2014/main" val="20002"/>
                    </a:ext>
                  </a:extLst>
                </a:gridCol>
                <a:gridCol w="1851982">
                  <a:extLst>
                    <a:ext uri="{9D8B030D-6E8A-4147-A177-3AD203B41FA5}">
                      <a16:colId xmlns:a16="http://schemas.microsoft.com/office/drawing/2014/main" val="20003"/>
                    </a:ext>
                  </a:extLst>
                </a:gridCol>
                <a:gridCol w="2107044">
                  <a:extLst>
                    <a:ext uri="{9D8B030D-6E8A-4147-A177-3AD203B41FA5}">
                      <a16:colId xmlns:a16="http://schemas.microsoft.com/office/drawing/2014/main" val="20004"/>
                    </a:ext>
                  </a:extLst>
                </a:gridCol>
              </a:tblGrid>
              <a:tr h="8359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rPr>
                        <a:t>Year </a:t>
                      </a:r>
                    </a:p>
                  </a:txBody>
                  <a:tcPr anchor="b" horzOverflow="overflow">
                    <a:lnL cap="flat">
                      <a:noFill/>
                    </a:lnL>
                    <a:lnR>
                      <a:noFill/>
                    </a:lnR>
                    <a:lnT cap="flat">
                      <a:noFill/>
                    </a:lnT>
                    <a:lnB w="28575" cap="flat" cmpd="sng" algn="ctr">
                      <a:solidFill>
                        <a:srgbClr val="0066B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rPr>
                        <a:t>Federal Government Expenditures (billions of dollars)</a:t>
                      </a:r>
                    </a:p>
                  </a:txBody>
                  <a:tcPr anchor="b" horzOverflow="overflow">
                    <a:lnL>
                      <a:noFill/>
                    </a:lnL>
                    <a:lnR>
                      <a:noFill/>
                    </a:lnR>
                    <a:lnT cap="flat">
                      <a:noFill/>
                    </a:lnT>
                    <a:lnB w="28575" cap="flat" cmpd="sng" algn="ctr">
                      <a:solidFill>
                        <a:srgbClr val="0066B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rPr>
                        <a:t>Actual Federal Budget Deficit </a:t>
                      </a:r>
                      <a:br>
                        <a:rPr kumimoji="0" lang="en-US" sz="1400" b="1" i="0" u="none" strike="noStrike" cap="none" normalizeH="0" baseline="0" dirty="0">
                          <a:ln>
                            <a:noFill/>
                          </a:ln>
                          <a:solidFill>
                            <a:srgbClr val="0066B3"/>
                          </a:solidFill>
                          <a:effectLst/>
                          <a:latin typeface="Arial" charset="0"/>
                        </a:rPr>
                      </a:br>
                      <a:r>
                        <a:rPr kumimoji="0" lang="en-US" sz="1400" b="1" i="0" u="none" strike="noStrike" cap="none" normalizeH="0" baseline="0" dirty="0">
                          <a:ln>
                            <a:noFill/>
                          </a:ln>
                          <a:solidFill>
                            <a:srgbClr val="0066B3"/>
                          </a:solidFill>
                          <a:effectLst/>
                          <a:latin typeface="Arial" charset="0"/>
                        </a:rPr>
                        <a:t>or Surplus </a:t>
                      </a:r>
                      <a:br>
                        <a:rPr kumimoji="0" lang="en-US" sz="1400" b="1" i="0" u="none" strike="noStrike" cap="none" normalizeH="0" baseline="0" dirty="0">
                          <a:ln>
                            <a:noFill/>
                          </a:ln>
                          <a:solidFill>
                            <a:srgbClr val="0066B3"/>
                          </a:solidFill>
                          <a:effectLst/>
                          <a:latin typeface="Arial" charset="0"/>
                        </a:rPr>
                      </a:br>
                      <a:r>
                        <a:rPr kumimoji="0" lang="en-US" sz="1400" b="1" i="0" u="none" strike="noStrike" cap="none" normalizeH="0" baseline="0" dirty="0">
                          <a:ln>
                            <a:noFill/>
                          </a:ln>
                          <a:solidFill>
                            <a:srgbClr val="0066B3"/>
                          </a:solidFill>
                          <a:effectLst/>
                          <a:latin typeface="Arial" charset="0"/>
                        </a:rPr>
                        <a:t>(billions of dollars)</a:t>
                      </a:r>
                    </a:p>
                  </a:txBody>
                  <a:tcPr marL="27432" marR="0" anchor="b" horzOverflow="overflow">
                    <a:lnL>
                      <a:noFill/>
                    </a:lnL>
                    <a:lnR>
                      <a:noFill/>
                    </a:lnR>
                    <a:lnT cap="flat">
                      <a:noFill/>
                    </a:lnT>
                    <a:lnB w="28575" cap="flat" cmpd="sng" algn="ctr">
                      <a:solidFill>
                        <a:srgbClr val="0066B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rPr>
                        <a:t>Cyclically Adjusted Budget Deficit </a:t>
                      </a:r>
                      <a:br>
                        <a:rPr kumimoji="0" lang="en-US" sz="1400" b="1" i="0" u="none" strike="noStrike" cap="none" normalizeH="0" baseline="0" dirty="0">
                          <a:ln>
                            <a:noFill/>
                          </a:ln>
                          <a:solidFill>
                            <a:srgbClr val="0066B3"/>
                          </a:solidFill>
                          <a:effectLst/>
                          <a:latin typeface="Arial" charset="0"/>
                        </a:rPr>
                      </a:br>
                      <a:r>
                        <a:rPr kumimoji="0" lang="en-US" sz="1400" b="1" i="0" u="none" strike="noStrike" cap="none" normalizeH="0" baseline="0" dirty="0">
                          <a:ln>
                            <a:noFill/>
                          </a:ln>
                          <a:solidFill>
                            <a:srgbClr val="0066B3"/>
                          </a:solidFill>
                          <a:effectLst/>
                          <a:latin typeface="Arial" charset="0"/>
                        </a:rPr>
                        <a:t>or Surplus </a:t>
                      </a:r>
                      <a:br>
                        <a:rPr kumimoji="0" lang="en-US" sz="1400" b="1" i="0" u="none" strike="noStrike" cap="none" normalizeH="0" baseline="0" dirty="0">
                          <a:ln>
                            <a:noFill/>
                          </a:ln>
                          <a:solidFill>
                            <a:srgbClr val="0066B3"/>
                          </a:solidFill>
                          <a:effectLst/>
                          <a:latin typeface="Arial" charset="0"/>
                        </a:rPr>
                      </a:br>
                      <a:r>
                        <a:rPr kumimoji="0" lang="en-US" sz="1400" b="1" i="0" u="none" strike="noStrike" cap="none" normalizeH="0" baseline="0" dirty="0">
                          <a:ln>
                            <a:noFill/>
                          </a:ln>
                          <a:solidFill>
                            <a:srgbClr val="0066B3"/>
                          </a:solidFill>
                          <a:effectLst/>
                          <a:latin typeface="Arial" charset="0"/>
                        </a:rPr>
                        <a:t>(billions of dollars)</a:t>
                      </a:r>
                    </a:p>
                  </a:txBody>
                  <a:tcPr marL="27432" marR="0" anchor="b" horzOverflow="overflow">
                    <a:lnL>
                      <a:noFill/>
                    </a:lnL>
                    <a:lnR>
                      <a:noFill/>
                    </a:lnR>
                    <a:lnT cap="flat">
                      <a:noFill/>
                    </a:lnT>
                    <a:lnB w="28575" cap="flat" cmpd="sng" algn="ctr">
                      <a:solidFill>
                        <a:srgbClr val="0066B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rPr>
                        <a:t>Cyclically Adjusted Budget Deficit or Surplus as a Percentage of GDP</a:t>
                      </a:r>
                    </a:p>
                  </a:txBody>
                  <a:tcPr anchor="b" horzOverflow="overflow">
                    <a:lnL>
                      <a:noFill/>
                    </a:lnL>
                    <a:lnR cap="flat">
                      <a:noFill/>
                    </a:lnR>
                    <a:lnT cap="flat">
                      <a:noFill/>
                    </a:lnT>
                    <a:lnB w="28575" cap="flat" cmpd="sng" algn="ctr">
                      <a:solidFill>
                        <a:srgbClr val="0066B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9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1929</a:t>
                      </a:r>
                    </a:p>
                  </a:txBody>
                  <a:tcPr marR="0" anchor="b" horzOverflow="overflow">
                    <a:lnL cap="flat">
                      <a:noFill/>
                    </a:lnL>
                    <a:lnR>
                      <a:noFill/>
                    </a:lnR>
                    <a:lnT w="28575" cap="flat" cmpd="sng" algn="ctr">
                      <a:solidFill>
                        <a:srgbClr val="0066B3"/>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$2.6</a:t>
                      </a:r>
                    </a:p>
                  </a:txBody>
                  <a:tcPr marR="822960" anchor="b" horzOverflow="overflow">
                    <a:lnL>
                      <a:noFill/>
                    </a:lnL>
                    <a:lnR>
                      <a:noFill/>
                    </a:lnR>
                    <a:lnT w="28575" cap="flat" cmpd="sng" algn="ctr">
                      <a:solidFill>
                        <a:srgbClr val="0066B3"/>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$1.0</a:t>
                      </a:r>
                    </a:p>
                  </a:txBody>
                  <a:tcPr marR="731520" anchor="b" horzOverflow="overflow">
                    <a:lnL>
                      <a:noFill/>
                    </a:lnL>
                    <a:lnR>
                      <a:noFill/>
                    </a:lnR>
                    <a:lnT w="28575" cap="flat" cmpd="sng" algn="ctr">
                      <a:solidFill>
                        <a:srgbClr val="0066B3"/>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$1.24</a:t>
                      </a:r>
                    </a:p>
                  </a:txBody>
                  <a:tcPr marR="777240" anchor="b" horzOverflow="overflow">
                    <a:lnL>
                      <a:noFill/>
                    </a:lnL>
                    <a:lnR>
                      <a:noFill/>
                    </a:lnR>
                    <a:lnT w="28575" cap="flat" cmpd="sng" algn="ctr">
                      <a:solidFill>
                        <a:srgbClr val="0066B3"/>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1.20%</a:t>
                      </a:r>
                    </a:p>
                  </a:txBody>
                  <a:tcPr marL="182880" marR="182880" anchor="b" horzOverflow="overflow">
                    <a:lnL>
                      <a:noFill/>
                    </a:lnL>
                    <a:lnR cap="flat">
                      <a:noFill/>
                    </a:lnR>
                    <a:lnT w="28575" cap="flat" cmpd="sng" algn="ctr">
                      <a:solidFill>
                        <a:srgbClr val="0066B3"/>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269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1930</a:t>
                      </a:r>
                    </a:p>
                  </a:txBody>
                  <a:tcPr marR="0"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2.7</a:t>
                      </a:r>
                    </a:p>
                  </a:txBody>
                  <a:tcPr marR="82296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0.2</a:t>
                      </a:r>
                    </a:p>
                  </a:txBody>
                  <a:tcPr marR="73152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0.81</a:t>
                      </a:r>
                    </a:p>
                  </a:txBody>
                  <a:tcPr marR="77724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0.89</a:t>
                      </a:r>
                    </a:p>
                  </a:txBody>
                  <a:tcPr marL="182880" marR="182880"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269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1931</a:t>
                      </a:r>
                    </a:p>
                  </a:txBody>
                  <a:tcPr marR="0"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4.0</a:t>
                      </a:r>
                    </a:p>
                  </a:txBody>
                  <a:tcPr marR="82296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a:cs typeface="Arial"/>
                        </a:rPr>
                        <a:t>−</a:t>
                      </a:r>
                      <a:r>
                        <a:rPr kumimoji="0" lang="en-US" sz="1400" b="0" i="0" u="none" strike="noStrike" cap="none" normalizeH="0" baseline="0" dirty="0">
                          <a:ln>
                            <a:noFill/>
                          </a:ln>
                          <a:solidFill>
                            <a:schemeClr val="tx1"/>
                          </a:solidFill>
                          <a:effectLst/>
                          <a:latin typeface="Arial" charset="0"/>
                        </a:rPr>
                        <a:t>2.1</a:t>
                      </a:r>
                    </a:p>
                  </a:txBody>
                  <a:tcPr marR="73152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a:cs typeface="Arial"/>
                        </a:rPr>
                        <a:t>−</a:t>
                      </a:r>
                      <a:r>
                        <a:rPr kumimoji="0" lang="en-US" sz="1400" b="0" i="0" u="none" strike="noStrike" cap="none" normalizeH="0" baseline="0" dirty="0">
                          <a:ln>
                            <a:noFill/>
                          </a:ln>
                          <a:solidFill>
                            <a:schemeClr val="tx1"/>
                          </a:solidFill>
                          <a:effectLst/>
                          <a:latin typeface="Arial" charset="0"/>
                        </a:rPr>
                        <a:t>0.41</a:t>
                      </a:r>
                    </a:p>
                  </a:txBody>
                  <a:tcPr marR="77724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a:cs typeface="Arial"/>
                        </a:rPr>
                        <a:t>−</a:t>
                      </a:r>
                      <a:r>
                        <a:rPr kumimoji="0" lang="en-US" sz="1400" b="0" i="0" u="none" strike="noStrike" cap="none" normalizeH="0" baseline="0" dirty="0">
                          <a:ln>
                            <a:noFill/>
                          </a:ln>
                          <a:solidFill>
                            <a:schemeClr val="tx1"/>
                          </a:solidFill>
                          <a:effectLst/>
                          <a:latin typeface="Arial" charset="0"/>
                        </a:rPr>
                        <a:t>0.54</a:t>
                      </a:r>
                    </a:p>
                  </a:txBody>
                  <a:tcPr marL="182880" marR="292608"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269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1932</a:t>
                      </a:r>
                    </a:p>
                  </a:txBody>
                  <a:tcPr marR="0"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3.0</a:t>
                      </a:r>
                    </a:p>
                  </a:txBody>
                  <a:tcPr marR="82296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a:cs typeface="Arial"/>
                        </a:rPr>
                        <a:t>−</a:t>
                      </a:r>
                      <a:r>
                        <a:rPr kumimoji="0" lang="en-US" sz="1400" b="0" i="0" u="none" strike="noStrike" cap="none" normalizeH="0" baseline="0" dirty="0">
                          <a:ln>
                            <a:noFill/>
                          </a:ln>
                          <a:solidFill>
                            <a:schemeClr val="tx1"/>
                          </a:solidFill>
                          <a:effectLst/>
                          <a:latin typeface="Arial" charset="0"/>
                        </a:rPr>
                        <a:t>1.3</a:t>
                      </a:r>
                    </a:p>
                  </a:txBody>
                  <a:tcPr marR="73152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0.50</a:t>
                      </a:r>
                    </a:p>
                  </a:txBody>
                  <a:tcPr marR="77724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0.85</a:t>
                      </a:r>
                    </a:p>
                  </a:txBody>
                  <a:tcPr marL="182880" marR="182880"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269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1933</a:t>
                      </a:r>
                    </a:p>
                  </a:txBody>
                  <a:tcPr marR="0"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3.4</a:t>
                      </a:r>
                    </a:p>
                  </a:txBody>
                  <a:tcPr marR="82296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a:cs typeface="Arial"/>
                        </a:rPr>
                        <a:t>−</a:t>
                      </a:r>
                      <a:r>
                        <a:rPr kumimoji="0" lang="en-US" sz="1400" b="0" i="0" u="none" strike="noStrike" cap="none" normalizeH="0" baseline="0" dirty="0">
                          <a:ln>
                            <a:noFill/>
                          </a:ln>
                          <a:solidFill>
                            <a:schemeClr val="tx1"/>
                          </a:solidFill>
                          <a:effectLst/>
                          <a:latin typeface="Arial" charset="0"/>
                        </a:rPr>
                        <a:t>0.9</a:t>
                      </a:r>
                    </a:p>
                  </a:txBody>
                  <a:tcPr marR="73152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1.06</a:t>
                      </a:r>
                    </a:p>
                  </a:txBody>
                  <a:tcPr marR="77724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1.88</a:t>
                      </a:r>
                    </a:p>
                  </a:txBody>
                  <a:tcPr marL="182880" marR="182880"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269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1934</a:t>
                      </a:r>
                    </a:p>
                  </a:txBody>
                  <a:tcPr marR="0"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5.5</a:t>
                      </a:r>
                    </a:p>
                  </a:txBody>
                  <a:tcPr marR="82296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a:cs typeface="Arial"/>
                        </a:rPr>
                        <a:t>−</a:t>
                      </a:r>
                      <a:r>
                        <a:rPr kumimoji="0" lang="en-US" sz="1400" b="0" i="0" u="none" strike="noStrike" cap="none" normalizeH="0" baseline="0" dirty="0">
                          <a:ln>
                            <a:noFill/>
                          </a:ln>
                          <a:solidFill>
                            <a:schemeClr val="tx1"/>
                          </a:solidFill>
                          <a:effectLst/>
                          <a:latin typeface="Arial" charset="0"/>
                        </a:rPr>
                        <a:t>2.2</a:t>
                      </a:r>
                    </a:p>
                  </a:txBody>
                  <a:tcPr marR="73152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0.09</a:t>
                      </a:r>
                    </a:p>
                  </a:txBody>
                  <a:tcPr marR="77724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0.14</a:t>
                      </a:r>
                    </a:p>
                  </a:txBody>
                  <a:tcPr marL="182880" marR="182880"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269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1935</a:t>
                      </a:r>
                    </a:p>
                  </a:txBody>
                  <a:tcPr marR="0"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5.6</a:t>
                      </a:r>
                    </a:p>
                  </a:txBody>
                  <a:tcPr marR="82296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a:cs typeface="Arial"/>
                        </a:rPr>
                        <a:t>−</a:t>
                      </a:r>
                      <a:r>
                        <a:rPr kumimoji="0" lang="en-US" sz="1400" b="0" i="0" u="none" strike="noStrike" cap="none" normalizeH="0" baseline="0" dirty="0">
                          <a:ln>
                            <a:noFill/>
                          </a:ln>
                          <a:solidFill>
                            <a:schemeClr val="tx1"/>
                          </a:solidFill>
                          <a:effectLst/>
                          <a:latin typeface="Arial" charset="0"/>
                        </a:rPr>
                        <a:t>1.9</a:t>
                      </a:r>
                    </a:p>
                  </a:txBody>
                  <a:tcPr marR="73152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0.54</a:t>
                      </a:r>
                    </a:p>
                  </a:txBody>
                  <a:tcPr marR="77724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0.74</a:t>
                      </a:r>
                    </a:p>
                  </a:txBody>
                  <a:tcPr marL="182880" marR="182880"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269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1936</a:t>
                      </a:r>
                    </a:p>
                  </a:txBody>
                  <a:tcPr marR="0"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7.8</a:t>
                      </a:r>
                    </a:p>
                  </a:txBody>
                  <a:tcPr marR="82296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a:cs typeface="Arial"/>
                        </a:rPr>
                        <a:t>−</a:t>
                      </a:r>
                      <a:r>
                        <a:rPr kumimoji="0" lang="en-US" sz="1400" b="0" i="0" u="none" strike="noStrike" cap="none" normalizeH="0" baseline="0" dirty="0">
                          <a:ln>
                            <a:noFill/>
                          </a:ln>
                          <a:solidFill>
                            <a:schemeClr val="tx1"/>
                          </a:solidFill>
                          <a:effectLst/>
                          <a:latin typeface="Arial" charset="0"/>
                        </a:rPr>
                        <a:t>3.2</a:t>
                      </a:r>
                    </a:p>
                  </a:txBody>
                  <a:tcPr marR="73152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0.47</a:t>
                      </a:r>
                    </a:p>
                  </a:txBody>
                  <a:tcPr marR="77724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0.56</a:t>
                      </a:r>
                    </a:p>
                  </a:txBody>
                  <a:tcPr marL="182880" marR="182880"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8"/>
                  </a:ext>
                </a:extLst>
              </a:tr>
              <a:tr h="269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1937</a:t>
                      </a:r>
                    </a:p>
                  </a:txBody>
                  <a:tcPr marR="0"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6.4</a:t>
                      </a:r>
                    </a:p>
                  </a:txBody>
                  <a:tcPr marR="82296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0.2</a:t>
                      </a:r>
                    </a:p>
                  </a:txBody>
                  <a:tcPr marR="73152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2.55</a:t>
                      </a:r>
                    </a:p>
                  </a:txBody>
                  <a:tcPr marR="77724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2.77</a:t>
                      </a:r>
                    </a:p>
                  </a:txBody>
                  <a:tcPr marL="182880" marR="182880"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9"/>
                  </a:ext>
                </a:extLst>
              </a:tr>
              <a:tr h="269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1938</a:t>
                      </a:r>
                    </a:p>
                  </a:txBody>
                  <a:tcPr marR="0"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7.3</a:t>
                      </a:r>
                    </a:p>
                  </a:txBody>
                  <a:tcPr marR="82296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a:cs typeface="Arial"/>
                        </a:rPr>
                        <a:t>−</a:t>
                      </a:r>
                      <a:r>
                        <a:rPr kumimoji="0" lang="en-US" sz="1400" b="0" i="0" u="none" strike="noStrike" cap="none" normalizeH="0" baseline="0" dirty="0">
                          <a:ln>
                            <a:noFill/>
                          </a:ln>
                          <a:solidFill>
                            <a:schemeClr val="tx1"/>
                          </a:solidFill>
                          <a:effectLst/>
                          <a:latin typeface="Arial" charset="0"/>
                        </a:rPr>
                        <a:t>1.3</a:t>
                      </a:r>
                    </a:p>
                  </a:txBody>
                  <a:tcPr marR="73152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2.47</a:t>
                      </a:r>
                    </a:p>
                  </a:txBody>
                  <a:tcPr marR="77724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2.87</a:t>
                      </a:r>
                    </a:p>
                  </a:txBody>
                  <a:tcPr marL="182880" marR="182880"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0"/>
                  </a:ext>
                </a:extLst>
              </a:tr>
              <a:tr h="269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1939</a:t>
                      </a:r>
                    </a:p>
                  </a:txBody>
                  <a:tcPr marR="0" anchor="b" horzOverflow="overflow">
                    <a:lnL cap="flat">
                      <a:noFill/>
                    </a:lnL>
                    <a:lnR>
                      <a:noFill/>
                    </a:lnR>
                    <a:lnT>
                      <a:noFill/>
                    </a:lnT>
                    <a:lnB w="28575" cap="flat" cmpd="sng" algn="ctr">
                      <a:solidFill>
                        <a:srgbClr val="0066B3"/>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8.4</a:t>
                      </a:r>
                    </a:p>
                  </a:txBody>
                  <a:tcPr marR="822960" anchor="b" horzOverflow="overflow">
                    <a:lnL>
                      <a:noFill/>
                    </a:lnL>
                    <a:lnR>
                      <a:noFill/>
                    </a:lnR>
                    <a:lnT>
                      <a:noFill/>
                    </a:lnT>
                    <a:lnB w="28575" cap="flat" cmpd="sng" algn="ctr">
                      <a:solidFill>
                        <a:srgbClr val="0066B3"/>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a:cs typeface="Arial"/>
                        </a:rPr>
                        <a:t>−</a:t>
                      </a:r>
                      <a:r>
                        <a:rPr kumimoji="0" lang="en-US" sz="1400" b="0" i="0" u="none" strike="noStrike" cap="none" normalizeH="0" baseline="0" dirty="0">
                          <a:ln>
                            <a:noFill/>
                          </a:ln>
                          <a:solidFill>
                            <a:schemeClr val="tx1"/>
                          </a:solidFill>
                          <a:effectLst/>
                          <a:latin typeface="Arial" charset="0"/>
                        </a:rPr>
                        <a:t>2.1</a:t>
                      </a:r>
                    </a:p>
                  </a:txBody>
                  <a:tcPr marR="731520" anchor="b" horzOverflow="overflow">
                    <a:lnL>
                      <a:noFill/>
                    </a:lnL>
                    <a:lnR>
                      <a:noFill/>
                    </a:lnR>
                    <a:lnT>
                      <a:noFill/>
                    </a:lnT>
                    <a:lnB w="28575" cap="flat" cmpd="sng" algn="ctr">
                      <a:solidFill>
                        <a:srgbClr val="0066B3"/>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2.00</a:t>
                      </a:r>
                    </a:p>
                  </a:txBody>
                  <a:tcPr marR="777240" anchor="b" horzOverflow="overflow">
                    <a:lnL>
                      <a:noFill/>
                    </a:lnL>
                    <a:lnR>
                      <a:noFill/>
                    </a:lnR>
                    <a:lnT>
                      <a:noFill/>
                    </a:lnT>
                    <a:lnB w="28575" cap="flat" cmpd="sng" algn="ctr">
                      <a:solidFill>
                        <a:srgbClr val="0066B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2.17</a:t>
                      </a:r>
                    </a:p>
                  </a:txBody>
                  <a:tcPr marL="182880" marR="182880" anchor="b" horzOverflow="overflow">
                    <a:lnL>
                      <a:noFill/>
                    </a:lnL>
                    <a:lnR cap="flat">
                      <a:noFill/>
                    </a:lnR>
                    <a:lnT>
                      <a:noFill/>
                    </a:lnT>
                    <a:lnB w="28575" cap="flat" cmpd="sng" algn="ctr">
                      <a:solidFill>
                        <a:srgbClr val="0066B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412960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Should</a:t>
            </a:r>
            <a:r>
              <a:rPr lang="en-US" dirty="0"/>
              <a:t> the federal budget be balanced?</a:t>
            </a:r>
          </a:p>
        </p:txBody>
      </p:sp>
      <p:sp>
        <p:nvSpPr>
          <p:cNvPr id="3" name="Text Placeholder 2"/>
          <p:cNvSpPr>
            <a:spLocks noGrp="1"/>
          </p:cNvSpPr>
          <p:nvPr>
            <p:ph type="body" sz="quarter" idx="11"/>
          </p:nvPr>
        </p:nvSpPr>
        <p:spPr/>
        <p:txBody>
          <a:bodyPr/>
          <a:lstStyle/>
          <a:p>
            <a:pPr>
              <a:spcBef>
                <a:spcPts val="0"/>
              </a:spcBef>
              <a:spcAft>
                <a:spcPts val="1200"/>
              </a:spcAft>
              <a:defRPr/>
            </a:pPr>
            <a:r>
              <a:rPr lang="en-US" dirty="0"/>
              <a:t>Although many economists believe the federal budget should be balanced when the economy is at potential GDP, few believe it should be balanced during a recession.</a:t>
            </a:r>
          </a:p>
          <a:p>
            <a:pPr marL="342900" indent="-342900">
              <a:spcBef>
                <a:spcPts val="0"/>
              </a:spcBef>
              <a:spcAft>
                <a:spcPts val="1200"/>
              </a:spcAft>
              <a:buFont typeface="Arial" panose="020B0604020202020204" pitchFamily="34" charset="0"/>
              <a:buChar char="•"/>
              <a:defRPr/>
            </a:pPr>
            <a:r>
              <a:rPr lang="en-US" dirty="0"/>
              <a:t>During a recession, tax revenues fall; to balance the budget, spending would have to fall also—making the recession worse.</a:t>
            </a:r>
          </a:p>
          <a:p>
            <a:pPr>
              <a:spcBef>
                <a:spcPts val="0"/>
              </a:spcBef>
              <a:spcAft>
                <a:spcPts val="1200"/>
              </a:spcAft>
              <a:defRPr/>
            </a:pPr>
            <a:endParaRPr lang="en-US" dirty="0"/>
          </a:p>
          <a:p>
            <a:pPr>
              <a:spcBef>
                <a:spcPts val="0"/>
              </a:spcBef>
              <a:spcAft>
                <a:spcPts val="1200"/>
              </a:spcAft>
              <a:defRPr/>
            </a:pPr>
            <a:r>
              <a:rPr lang="en-US" dirty="0"/>
              <a:t>In fact, some economists argue that the federal budget should </a:t>
            </a:r>
            <a:r>
              <a:rPr lang="en-US" i="1" dirty="0"/>
              <a:t>normally</a:t>
            </a:r>
            <a:r>
              <a:rPr lang="en-US" dirty="0"/>
              <a:t> be in deficit. Just as households and firms borrow money to implement long-term investments, they argue that the federal government should do the same.</a:t>
            </a:r>
          </a:p>
        </p:txBody>
      </p:sp>
    </p:spTree>
    <p:extLst>
      <p:ext uri="{BB962C8B-B14F-4D97-AF65-F5344CB8AC3E}">
        <p14:creationId xmlns:p14="http://schemas.microsoft.com/office/powerpoint/2010/main" val="2929828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government debt</a:t>
            </a:r>
          </a:p>
        </p:txBody>
      </p:sp>
      <p:sp>
        <p:nvSpPr>
          <p:cNvPr id="3" name="Text Placeholder 2"/>
          <p:cNvSpPr>
            <a:spLocks noGrp="1"/>
          </p:cNvSpPr>
          <p:nvPr>
            <p:ph type="body" sz="quarter" idx="11"/>
          </p:nvPr>
        </p:nvSpPr>
        <p:spPr>
          <a:xfrm>
            <a:off x="152400" y="838200"/>
            <a:ext cx="3810000" cy="5638800"/>
          </a:xfrm>
        </p:spPr>
        <p:txBody>
          <a:bodyPr/>
          <a:lstStyle/>
          <a:p>
            <a:pPr>
              <a:spcBef>
                <a:spcPts val="0"/>
              </a:spcBef>
              <a:spcAft>
                <a:spcPts val="1200"/>
              </a:spcAft>
              <a:defRPr/>
            </a:pPr>
            <a:r>
              <a:rPr lang="en-US" dirty="0"/>
              <a:t>When the federal government runs a budget deficit, it finances its activities by selling</a:t>
            </a:r>
            <a:br>
              <a:rPr lang="en-US" dirty="0"/>
            </a:br>
            <a:r>
              <a:rPr lang="en-US" dirty="0"/>
              <a:t>Treasury securities.</a:t>
            </a:r>
          </a:p>
          <a:p>
            <a:pPr>
              <a:spcBef>
                <a:spcPts val="0"/>
              </a:spcBef>
              <a:spcAft>
                <a:spcPts val="1200"/>
              </a:spcAft>
              <a:defRPr/>
            </a:pPr>
            <a:r>
              <a:rPr lang="en-US" dirty="0"/>
              <a:t>The total value of those securities outstanding is known as the </a:t>
            </a:r>
            <a:r>
              <a:rPr lang="en-US" i="1" dirty="0"/>
              <a:t>federal government debt</a:t>
            </a:r>
            <a:r>
              <a:rPr lang="en-US" dirty="0"/>
              <a:t>, or the </a:t>
            </a:r>
            <a:r>
              <a:rPr lang="en-US" i="1" dirty="0"/>
              <a:t>national debt</a:t>
            </a:r>
            <a:r>
              <a:rPr lang="en-US" dirty="0"/>
              <a:t>.</a:t>
            </a:r>
          </a:p>
          <a:p>
            <a:pPr>
              <a:spcBef>
                <a:spcPts val="0"/>
              </a:spcBef>
              <a:spcAft>
                <a:spcPts val="1200"/>
              </a:spcAft>
              <a:defRPr/>
            </a:pPr>
            <a:r>
              <a:rPr lang="en-US" dirty="0"/>
              <a:t>The national debt increased dramatically as a percentage of GDP during the two world wars, and the two worst recessions. It is now at its highest level since 1947.</a:t>
            </a:r>
          </a:p>
          <a:p>
            <a:pPr>
              <a:spcBef>
                <a:spcPts val="0"/>
              </a:spcBef>
              <a:spcAft>
                <a:spcPts val="1200"/>
              </a:spcAft>
              <a:defRPr/>
            </a:pPr>
            <a:endParaRPr lang="en-US" dirty="0"/>
          </a:p>
        </p:txBody>
      </p:sp>
      <p:sp>
        <p:nvSpPr>
          <p:cNvPr id="4" name="Text Placeholder 3"/>
          <p:cNvSpPr>
            <a:spLocks noGrp="1"/>
          </p:cNvSpPr>
          <p:nvPr>
            <p:ph type="body" sz="quarter" idx="12"/>
          </p:nvPr>
        </p:nvSpPr>
        <p:spPr>
          <a:xfrm>
            <a:off x="5867400" y="6180137"/>
            <a:ext cx="2438400" cy="449263"/>
          </a:xfrm>
        </p:spPr>
        <p:txBody>
          <a:bodyPr/>
          <a:lstStyle/>
          <a:p>
            <a:r>
              <a:rPr lang="en-US" dirty="0"/>
              <a:t>The federal government debt, 1901-2013</a:t>
            </a:r>
          </a:p>
        </p:txBody>
      </p:sp>
      <p:sp>
        <p:nvSpPr>
          <p:cNvPr id="5" name="Text Placeholder 4"/>
          <p:cNvSpPr>
            <a:spLocks noGrp="1"/>
          </p:cNvSpPr>
          <p:nvPr>
            <p:ph type="body" sz="quarter" idx="13"/>
          </p:nvPr>
        </p:nvSpPr>
        <p:spPr>
          <a:xfrm>
            <a:off x="4419600" y="6180137"/>
            <a:ext cx="1466850" cy="381000"/>
          </a:xfrm>
        </p:spPr>
        <p:txBody>
          <a:bodyPr/>
          <a:lstStyle/>
          <a:p>
            <a:r>
              <a:rPr lang="en-US" dirty="0"/>
              <a:t>Figure 16.16</a:t>
            </a:r>
          </a:p>
        </p:txBody>
      </p:sp>
      <p:pic>
        <p:nvPicPr>
          <p:cNvPr id="6"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8879" y="1981200"/>
            <a:ext cx="6218921" cy="3774272"/>
          </a:xfrm>
          <a:prstGeom prst="rect">
            <a:avLst/>
          </a:prstGeom>
        </p:spPr>
      </p:pic>
      <p:pic>
        <p:nvPicPr>
          <p:cNvPr id="7"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8879" y="1981200"/>
            <a:ext cx="6218921" cy="3774272"/>
          </a:xfrm>
          <a:prstGeom prst="rect">
            <a:avLst/>
          </a:prstGeom>
        </p:spPr>
      </p:pic>
      <p:pic>
        <p:nvPicPr>
          <p:cNvPr id="8" name="Imagen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48879" y="1981200"/>
            <a:ext cx="6218921" cy="3774272"/>
          </a:xfrm>
          <a:prstGeom prst="rect">
            <a:avLst/>
          </a:prstGeom>
        </p:spPr>
      </p:pic>
      <p:pic>
        <p:nvPicPr>
          <p:cNvPr id="9" name="Imagen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48879" y="1981200"/>
            <a:ext cx="6218921" cy="3774272"/>
          </a:xfrm>
          <a:prstGeom prst="rect">
            <a:avLst/>
          </a:prstGeom>
        </p:spPr>
      </p:pic>
      <p:pic>
        <p:nvPicPr>
          <p:cNvPr id="10" name="Imagen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48879" y="1981200"/>
            <a:ext cx="6218921" cy="3774272"/>
          </a:xfrm>
          <a:prstGeom prst="rect">
            <a:avLst/>
          </a:prstGeom>
        </p:spPr>
      </p:pic>
      <p:pic>
        <p:nvPicPr>
          <p:cNvPr id="11" name="Imagen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48879" y="1981200"/>
            <a:ext cx="6218921" cy="3774272"/>
          </a:xfrm>
          <a:prstGeom prst="rect">
            <a:avLst/>
          </a:prstGeom>
        </p:spPr>
      </p:pic>
      <p:pic>
        <p:nvPicPr>
          <p:cNvPr id="12" name="Imagen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48879" y="1981200"/>
            <a:ext cx="6218921" cy="3774272"/>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48879" y="1981200"/>
            <a:ext cx="6218921" cy="3774272"/>
          </a:xfrm>
          <a:prstGeom prst="rect">
            <a:avLst/>
          </a:prstGeom>
        </p:spPr>
      </p:pic>
    </p:spTree>
    <p:extLst>
      <p:ext uri="{BB962C8B-B14F-4D97-AF65-F5344CB8AC3E}">
        <p14:creationId xmlns:p14="http://schemas.microsoft.com/office/powerpoint/2010/main" val="2530034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750"/>
                                        <p:tgtEl>
                                          <p:spTgt spid="6"/>
                                        </p:tgtEl>
                                      </p:cBhvr>
                                    </p:animEffect>
                                  </p:childTnLst>
                                </p:cTn>
                              </p:par>
                              <p:par>
                                <p:cTn id="16" presetID="2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750"/>
                                        <p:tgtEl>
                                          <p:spTgt spid="7"/>
                                        </p:tgtEl>
                                      </p:cBhvr>
                                    </p:animEffect>
                                  </p:childTnLst>
                                </p:cTn>
                              </p:par>
                              <p:par>
                                <p:cTn id="19" presetID="22" presetClass="entr" presetSubtype="8"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750"/>
                                        <p:tgtEl>
                                          <p:spTgt spid="8"/>
                                        </p:tgtEl>
                                      </p:cBhvr>
                                    </p:animEffect>
                                  </p:childTnLst>
                                </p:cTn>
                              </p:par>
                            </p:childTnLst>
                          </p:cTn>
                        </p:par>
                        <p:par>
                          <p:cTn id="22" fill="hold">
                            <p:stCondLst>
                              <p:cond delay="1750"/>
                            </p:stCondLst>
                            <p:childTnLst>
                              <p:par>
                                <p:cTn id="23" presetID="22" presetClass="entr" presetSubtype="8"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2750"/>
                            </p:stCondLst>
                            <p:childTnLst>
                              <p:par>
                                <p:cTn id="27" presetID="22" presetClass="entr" presetSubtype="2"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right)">
                                      <p:cBhvr>
                                        <p:cTn id="29" dur="750"/>
                                        <p:tgtEl>
                                          <p:spTgt spid="10"/>
                                        </p:tgtEl>
                                      </p:cBhvr>
                                    </p:animEffect>
                                  </p:childTnLst>
                                </p:cTn>
                              </p:par>
                            </p:childTnLst>
                          </p:cTn>
                        </p:par>
                        <p:par>
                          <p:cTn id="30" fill="hold">
                            <p:stCondLst>
                              <p:cond delay="3500"/>
                            </p:stCondLst>
                            <p:childTnLst>
                              <p:par>
                                <p:cTn id="31" presetID="22" presetClass="entr" presetSubtype="2"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right)">
                                      <p:cBhvr>
                                        <p:cTn id="33" dur="750"/>
                                        <p:tgtEl>
                                          <p:spTgt spid="11"/>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750"/>
                                        <p:tgtEl>
                                          <p:spTgt spid="12"/>
                                        </p:tgtEl>
                                      </p:cBhvr>
                                    </p:animEffect>
                                  </p:childTnLst>
                                </p:cTn>
                              </p:par>
                            </p:childTnLst>
                          </p:cTn>
                        </p:par>
                        <p:par>
                          <p:cTn id="38" fill="hold">
                            <p:stCondLst>
                              <p:cond delay="5000"/>
                            </p:stCondLst>
                            <p:childTnLst>
                              <p:par>
                                <p:cTn id="39" presetID="22" presetClass="entr" presetSubtype="8"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750"/>
                                        <p:tgtEl>
                                          <p:spTgt spid="13"/>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Effect transition="in" filter="wipe(left)">
                                      <p:cBhvr>
                                        <p:cTn id="4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government debt a problem?</a:t>
            </a:r>
          </a:p>
        </p:txBody>
      </p:sp>
      <p:sp>
        <p:nvSpPr>
          <p:cNvPr id="3" name="Text Placeholder 2"/>
          <p:cNvSpPr>
            <a:spLocks noGrp="1"/>
          </p:cNvSpPr>
          <p:nvPr>
            <p:ph type="body" sz="quarter" idx="11"/>
          </p:nvPr>
        </p:nvSpPr>
        <p:spPr/>
        <p:txBody>
          <a:bodyPr/>
          <a:lstStyle/>
          <a:p>
            <a:pPr>
              <a:spcBef>
                <a:spcPts val="0"/>
              </a:spcBef>
              <a:spcAft>
                <a:spcPts val="1200"/>
              </a:spcAft>
              <a:defRPr/>
            </a:pPr>
            <a:r>
              <a:rPr lang="en-US" dirty="0"/>
              <a:t>For now, the federal government is at no serious risk of </a:t>
            </a:r>
            <a:r>
              <a:rPr lang="en-US" i="1" dirty="0"/>
              <a:t>defaulting</a:t>
            </a:r>
            <a:r>
              <a:rPr lang="en-US" dirty="0"/>
              <a:t> on its obligations, because:</a:t>
            </a:r>
          </a:p>
          <a:p>
            <a:pPr marL="342900" indent="-342900">
              <a:spcBef>
                <a:spcPts val="0"/>
              </a:spcBef>
              <a:spcAft>
                <a:spcPts val="1200"/>
              </a:spcAft>
              <a:buFont typeface="Arial" pitchFamily="34" charset="0"/>
              <a:buChar char="•"/>
              <a:defRPr/>
            </a:pPr>
            <a:r>
              <a:rPr lang="en-US" dirty="0"/>
              <a:t>The interest rate it can borrow money at is </a:t>
            </a:r>
            <a:r>
              <a:rPr lang="en-US" i="1" dirty="0"/>
              <a:t>very</a:t>
            </a:r>
            <a:r>
              <a:rPr lang="en-US" dirty="0"/>
              <a:t> low</a:t>
            </a:r>
          </a:p>
          <a:p>
            <a:pPr marL="342900" indent="-342900">
              <a:spcBef>
                <a:spcPts val="0"/>
              </a:spcBef>
              <a:spcAft>
                <a:spcPts val="1200"/>
              </a:spcAft>
              <a:buFont typeface="Arial" pitchFamily="34" charset="0"/>
              <a:buChar char="•"/>
              <a:defRPr/>
            </a:pPr>
            <a:r>
              <a:rPr lang="en-US" dirty="0"/>
              <a:t>The size of the interest payments on the debt is low relative to the size of the federal budget—around 11%</a:t>
            </a:r>
          </a:p>
          <a:p>
            <a:pPr>
              <a:spcBef>
                <a:spcPts val="0"/>
              </a:spcBef>
              <a:spcAft>
                <a:spcPts val="1200"/>
              </a:spcAft>
              <a:defRPr/>
            </a:pPr>
            <a:endParaRPr lang="en-US" dirty="0"/>
          </a:p>
          <a:p>
            <a:pPr>
              <a:spcBef>
                <a:spcPts val="0"/>
              </a:spcBef>
              <a:spcAft>
                <a:spcPts val="1200"/>
              </a:spcAft>
              <a:defRPr/>
            </a:pPr>
            <a:r>
              <a:rPr lang="en-US" dirty="0"/>
              <a:t>In the long run, a debt that increases in size relative to GDP can pose a problem—potentially crowding out investment, which is a key component of long term growth.</a:t>
            </a:r>
          </a:p>
          <a:p>
            <a:pPr marL="342900" indent="-342900">
              <a:spcBef>
                <a:spcPts val="0"/>
              </a:spcBef>
              <a:spcAft>
                <a:spcPts val="1200"/>
              </a:spcAft>
              <a:buFont typeface="Arial" panose="020B0604020202020204" pitchFamily="34" charset="0"/>
              <a:buChar char="•"/>
              <a:defRPr/>
            </a:pPr>
            <a:r>
              <a:rPr lang="en-US" dirty="0"/>
              <a:t>This problem is reduced if the government uses debt was incurred to finance </a:t>
            </a:r>
            <a:r>
              <a:rPr lang="en-US" i="1" dirty="0"/>
              <a:t>infrastructure</a:t>
            </a:r>
            <a:r>
              <a:rPr lang="en-US" dirty="0"/>
              <a:t>, education, or research and development; these serve as a long term investment for the economy.</a:t>
            </a:r>
          </a:p>
        </p:txBody>
      </p:sp>
    </p:spTree>
    <p:extLst>
      <p:ext uri="{BB962C8B-B14F-4D97-AF65-F5344CB8AC3E}">
        <p14:creationId xmlns:p14="http://schemas.microsoft.com/office/powerpoint/2010/main" val="36520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500"/>
                                        <p:tgtEl>
                                          <p:spTgt spid="3">
                                            <p:txEl>
                                              <p:pRg st="4" end="4"/>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Fiscal policy defined</a:t>
            </a:r>
          </a:p>
        </p:txBody>
      </p:sp>
      <p:sp>
        <p:nvSpPr>
          <p:cNvPr id="3" name="Text Placeholder 2"/>
          <p:cNvSpPr>
            <a:spLocks noGrp="1"/>
          </p:cNvSpPr>
          <p:nvPr>
            <p:ph type="body" sz="quarter" idx="11"/>
          </p:nvPr>
        </p:nvSpPr>
        <p:spPr/>
        <p:txBody>
          <a:bodyPr/>
          <a:lstStyle/>
          <a:p>
            <a:pPr>
              <a:spcBef>
                <a:spcPts val="0"/>
              </a:spcBef>
              <a:spcAft>
                <a:spcPts val="1200"/>
              </a:spcAft>
              <a:defRPr/>
            </a:pPr>
            <a:r>
              <a:rPr lang="en-US" b="1" i="1" dirty="0"/>
              <a:t>Fiscal policy</a:t>
            </a:r>
            <a:r>
              <a:rPr lang="en-US" b="1" dirty="0"/>
              <a:t> </a:t>
            </a:r>
            <a:r>
              <a:rPr lang="en-US" dirty="0"/>
              <a:t>refers to changes in </a:t>
            </a:r>
            <a:r>
              <a:rPr lang="en-US" i="1" dirty="0"/>
              <a:t>federal</a:t>
            </a:r>
            <a:r>
              <a:rPr lang="en-US" dirty="0"/>
              <a:t> taxes and purchases that are intended to achieve macroeconomic policy objectives.</a:t>
            </a:r>
          </a:p>
          <a:p>
            <a:pPr>
              <a:spcBef>
                <a:spcPts val="0"/>
              </a:spcBef>
              <a:spcAft>
                <a:spcPts val="1200"/>
              </a:spcAft>
              <a:defRPr/>
            </a:pPr>
            <a:r>
              <a:rPr lang="en-US" dirty="0"/>
              <a:t>(State taxes and spending are not generally aimed at affecting </a:t>
            </a:r>
            <a:r>
              <a:rPr lang="en-US" i="1" dirty="0"/>
              <a:t>national-level</a:t>
            </a:r>
            <a:r>
              <a:rPr lang="en-US" dirty="0"/>
              <a:t> objectives.)</a:t>
            </a:r>
          </a:p>
          <a:p>
            <a:pPr>
              <a:spcBef>
                <a:spcPts val="0"/>
              </a:spcBef>
              <a:spcAft>
                <a:spcPts val="1200"/>
              </a:spcAft>
              <a:defRPr/>
            </a:pPr>
            <a:endParaRPr lang="en-US" dirty="0"/>
          </a:p>
          <a:p>
            <a:pPr>
              <a:spcBef>
                <a:spcPts val="0"/>
              </a:spcBef>
              <a:spcAft>
                <a:spcPts val="1200"/>
              </a:spcAft>
              <a:defRPr/>
            </a:pPr>
            <a:r>
              <a:rPr lang="en-US" dirty="0"/>
              <a:t>Some forms of government spending and taxes automatically increase or decrease along with the business cycle; these are </a:t>
            </a:r>
            <a:r>
              <a:rPr lang="en-US" b="1" i="1" dirty="0"/>
              <a:t>automatic stabilizers</a:t>
            </a:r>
            <a:r>
              <a:rPr lang="en-US" dirty="0"/>
              <a:t>.</a:t>
            </a:r>
          </a:p>
          <a:p>
            <a:pPr>
              <a:spcBef>
                <a:spcPts val="0"/>
              </a:spcBef>
              <a:spcAft>
                <a:spcPts val="1200"/>
              </a:spcAft>
              <a:defRPr/>
            </a:pPr>
            <a:r>
              <a:rPr lang="en-US" i="1" dirty="0"/>
              <a:t>Example: Unemployment insurance payments are larger during a recession</a:t>
            </a:r>
            <a:r>
              <a:rPr lang="en-US" dirty="0"/>
              <a:t>.</a:t>
            </a:r>
          </a:p>
          <a:p>
            <a:pPr>
              <a:spcBef>
                <a:spcPts val="0"/>
              </a:spcBef>
              <a:spcAft>
                <a:spcPts val="1200"/>
              </a:spcAft>
              <a:defRPr/>
            </a:pPr>
            <a:r>
              <a:rPr lang="en-US" i="1" dirty="0"/>
              <a:t>Discretionary fiscal policy</a:t>
            </a:r>
            <a:r>
              <a:rPr lang="en-US" dirty="0"/>
              <a:t>, on the other hand, refers to intentional actions the government takes to change spending or taxes.</a:t>
            </a:r>
          </a:p>
        </p:txBody>
      </p:sp>
    </p:spTree>
    <p:extLst>
      <p:ext uri="{BB962C8B-B14F-4D97-AF65-F5344CB8AC3E}">
        <p14:creationId xmlns:p14="http://schemas.microsoft.com/office/powerpoint/2010/main" val="116625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500"/>
                                        <p:tgtEl>
                                          <p:spTgt spid="3">
                                            <p:txEl>
                                              <p:pRg st="4" end="4"/>
                                            </p:txEl>
                                          </p:spTgt>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66B3"/>
                </a:solidFill>
              </a:rPr>
              <a:t>The Effects of Fiscal Policy in the Long Run</a:t>
            </a:r>
          </a:p>
        </p:txBody>
      </p:sp>
      <p:sp>
        <p:nvSpPr>
          <p:cNvPr id="3" name="Content Placeholder 2"/>
          <p:cNvSpPr>
            <a:spLocks noGrp="1"/>
          </p:cNvSpPr>
          <p:nvPr>
            <p:ph sz="quarter" idx="10"/>
          </p:nvPr>
        </p:nvSpPr>
        <p:spPr/>
        <p:txBody>
          <a:bodyPr/>
          <a:lstStyle/>
          <a:p>
            <a:r>
              <a:rPr lang="en-US" dirty="0"/>
              <a:t>16.7</a:t>
            </a:r>
          </a:p>
        </p:txBody>
      </p:sp>
      <p:sp>
        <p:nvSpPr>
          <p:cNvPr id="4" name="Text Placeholder 3"/>
          <p:cNvSpPr>
            <a:spLocks noGrp="1"/>
          </p:cNvSpPr>
          <p:nvPr>
            <p:ph type="body" sz="quarter" idx="11"/>
          </p:nvPr>
        </p:nvSpPr>
        <p:spPr/>
        <p:txBody>
          <a:bodyPr/>
          <a:lstStyle/>
          <a:p>
            <a:r>
              <a:rPr lang="en-US" dirty="0"/>
              <a:t>Discuss the effects of fiscal policy in the long run.</a:t>
            </a:r>
          </a:p>
        </p:txBody>
      </p:sp>
    </p:spTree>
    <p:extLst>
      <p:ext uri="{BB962C8B-B14F-4D97-AF65-F5344CB8AC3E}">
        <p14:creationId xmlns:p14="http://schemas.microsoft.com/office/powerpoint/2010/main" val="9101498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Long-run fiscal policy</a:t>
            </a:r>
          </a:p>
        </p:txBody>
      </p:sp>
      <p:sp>
        <p:nvSpPr>
          <p:cNvPr id="3" name="Text Placeholder 2"/>
          <p:cNvSpPr>
            <a:spLocks noGrp="1"/>
          </p:cNvSpPr>
          <p:nvPr>
            <p:ph type="body" sz="quarter" idx="11"/>
          </p:nvPr>
        </p:nvSpPr>
        <p:spPr/>
        <p:txBody>
          <a:bodyPr/>
          <a:lstStyle/>
          <a:p>
            <a:pPr>
              <a:spcBef>
                <a:spcPts val="0"/>
              </a:spcBef>
              <a:spcAft>
                <a:spcPts val="1200"/>
              </a:spcAft>
              <a:defRPr/>
            </a:pPr>
            <a:r>
              <a:rPr lang="en-US" dirty="0"/>
              <a:t>The fiscal policy we have concentrated on so far was intended to address short-run goals of stabilizing the economy.</a:t>
            </a:r>
          </a:p>
          <a:p>
            <a:pPr marL="342900" indent="-342900">
              <a:spcBef>
                <a:spcPts val="0"/>
              </a:spcBef>
              <a:spcAft>
                <a:spcPts val="1200"/>
              </a:spcAft>
              <a:buFont typeface="Arial" panose="020B0604020202020204" pitchFamily="34" charset="0"/>
              <a:buChar char="•"/>
              <a:defRPr/>
            </a:pPr>
            <a:r>
              <a:rPr lang="en-US" dirty="0"/>
              <a:t>But other fiscal policy actions are intended to have long-run impacts on potential GDP—i.e. on </a:t>
            </a:r>
            <a:r>
              <a:rPr lang="en-US" i="1" dirty="0"/>
              <a:t>aggregate supply</a:t>
            </a:r>
            <a:r>
              <a:rPr lang="en-US" dirty="0"/>
              <a:t>, rather than </a:t>
            </a:r>
            <a:r>
              <a:rPr lang="en-US" i="1" dirty="0"/>
              <a:t>aggregate demand</a:t>
            </a:r>
            <a:r>
              <a:rPr lang="en-US" dirty="0"/>
              <a:t>.</a:t>
            </a:r>
          </a:p>
          <a:p>
            <a:pPr marL="342900" indent="-342900">
              <a:spcBef>
                <a:spcPts val="0"/>
              </a:spcBef>
              <a:spcAft>
                <a:spcPts val="1200"/>
              </a:spcAft>
              <a:buFont typeface="Arial" panose="020B0604020202020204" pitchFamily="34" charset="0"/>
              <a:buChar char="•"/>
              <a:defRPr/>
            </a:pPr>
            <a:r>
              <a:rPr lang="en-US" dirty="0"/>
              <a:t>Hence these actions are often referred to as </a:t>
            </a:r>
            <a:r>
              <a:rPr lang="en-US" i="1" dirty="0"/>
              <a:t>supply-side economics</a:t>
            </a:r>
            <a:r>
              <a:rPr lang="en-US" dirty="0"/>
              <a:t>.</a:t>
            </a:r>
          </a:p>
          <a:p>
            <a:pPr>
              <a:spcBef>
                <a:spcPts val="0"/>
              </a:spcBef>
              <a:spcAft>
                <a:spcPts val="1200"/>
              </a:spcAft>
              <a:defRPr/>
            </a:pPr>
            <a:endParaRPr lang="en-US" dirty="0"/>
          </a:p>
          <a:p>
            <a:pPr>
              <a:spcBef>
                <a:spcPts val="0"/>
              </a:spcBef>
              <a:spcAft>
                <a:spcPts val="1200"/>
              </a:spcAft>
              <a:defRPr/>
            </a:pPr>
            <a:r>
              <a:rPr lang="en-US" dirty="0"/>
              <a:t>Most such policies are based on changing taxes in order to increase incentives to work, save, invest, and start a business.</a:t>
            </a:r>
          </a:p>
        </p:txBody>
      </p:sp>
    </p:spTree>
    <p:extLst>
      <p:ext uri="{BB962C8B-B14F-4D97-AF65-F5344CB8AC3E}">
        <p14:creationId xmlns:p14="http://schemas.microsoft.com/office/powerpoint/2010/main" val="332559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long-run effects of tax policy</a:t>
            </a:r>
          </a:p>
        </p:txBody>
      </p:sp>
      <p:sp>
        <p:nvSpPr>
          <p:cNvPr id="3" name="Text Placeholder 2"/>
          <p:cNvSpPr>
            <a:spLocks noGrp="1"/>
          </p:cNvSpPr>
          <p:nvPr>
            <p:ph type="body" sz="quarter" idx="11"/>
          </p:nvPr>
        </p:nvSpPr>
        <p:spPr/>
        <p:txBody>
          <a:bodyPr/>
          <a:lstStyle/>
          <a:p>
            <a:pPr>
              <a:spcBef>
                <a:spcPts val="0"/>
              </a:spcBef>
              <a:spcAft>
                <a:spcPts val="1200"/>
              </a:spcAft>
              <a:defRPr/>
            </a:pPr>
            <a:r>
              <a:rPr lang="en-US" dirty="0"/>
              <a:t>Most taxes are assessed as a percentage of some economic activity, like individual income, corporate income, or capital gains.</a:t>
            </a:r>
          </a:p>
          <a:p>
            <a:pPr marL="342900" indent="-342900">
              <a:spcBef>
                <a:spcPts val="0"/>
              </a:spcBef>
              <a:spcAft>
                <a:spcPts val="1200"/>
              </a:spcAft>
              <a:buFont typeface="Arial" panose="020B0604020202020204" pitchFamily="34" charset="0"/>
              <a:buChar char="•"/>
              <a:defRPr/>
            </a:pPr>
            <a:r>
              <a:rPr lang="en-US" dirty="0"/>
              <a:t>When an individual decides how much to work, he bases the decision on how much an hour of work will increase his ability to consume goods and services—the </a:t>
            </a:r>
            <a:r>
              <a:rPr lang="en-US" i="1" dirty="0" err="1"/>
              <a:t>posttax</a:t>
            </a:r>
            <a:r>
              <a:rPr lang="en-US" i="1" dirty="0"/>
              <a:t> wage</a:t>
            </a:r>
            <a:r>
              <a:rPr lang="en-US" dirty="0"/>
              <a:t>.</a:t>
            </a:r>
          </a:p>
          <a:p>
            <a:pPr marL="342900" indent="-342900">
              <a:spcBef>
                <a:spcPts val="0"/>
              </a:spcBef>
              <a:spcAft>
                <a:spcPts val="1200"/>
              </a:spcAft>
              <a:buFont typeface="Arial" panose="020B0604020202020204" pitchFamily="34" charset="0"/>
              <a:buChar char="•"/>
              <a:defRPr/>
            </a:pPr>
            <a:r>
              <a:rPr lang="en-US" dirty="0"/>
              <a:t>When a firm decides how many people to employ, it considers how much it has to pay in total for each worker: the </a:t>
            </a:r>
            <a:r>
              <a:rPr lang="en-US" i="1" dirty="0"/>
              <a:t>pretax wage</a:t>
            </a:r>
            <a:r>
              <a:rPr lang="en-US" dirty="0"/>
              <a:t>.</a:t>
            </a:r>
          </a:p>
          <a:p>
            <a:pPr>
              <a:spcBef>
                <a:spcPts val="0"/>
              </a:spcBef>
              <a:spcAft>
                <a:spcPts val="1200"/>
              </a:spcAft>
              <a:defRPr/>
            </a:pPr>
            <a:endParaRPr lang="en-US" dirty="0"/>
          </a:p>
          <a:p>
            <a:pPr>
              <a:spcBef>
                <a:spcPts val="0"/>
              </a:spcBef>
              <a:spcAft>
                <a:spcPts val="1200"/>
              </a:spcAft>
              <a:defRPr/>
            </a:pPr>
            <a:r>
              <a:rPr lang="en-US" dirty="0"/>
              <a:t>The difference between these is an example of a </a:t>
            </a:r>
            <a:r>
              <a:rPr lang="en-US" b="1" i="1" dirty="0"/>
              <a:t>tax wedge</a:t>
            </a:r>
            <a:r>
              <a:rPr lang="en-US" dirty="0"/>
              <a:t>: the difference between the pretax and </a:t>
            </a:r>
            <a:r>
              <a:rPr lang="en-US" dirty="0" err="1"/>
              <a:t>posttax</a:t>
            </a:r>
            <a:r>
              <a:rPr lang="en-US" dirty="0"/>
              <a:t> return to an economic activity.</a:t>
            </a:r>
          </a:p>
          <a:p>
            <a:pPr marL="342900" indent="-342900">
              <a:spcBef>
                <a:spcPts val="0"/>
              </a:spcBef>
              <a:spcAft>
                <a:spcPts val="1200"/>
              </a:spcAft>
              <a:buFont typeface="Arial" panose="020B0604020202020204" pitchFamily="34" charset="0"/>
              <a:buChar char="•"/>
              <a:defRPr/>
            </a:pPr>
            <a:r>
              <a:rPr lang="en-US" dirty="0"/>
              <a:t>A large tax wedge </a:t>
            </a:r>
            <a:r>
              <a:rPr lang="en-US" i="1" dirty="0"/>
              <a:t>distorts the incentives</a:t>
            </a:r>
            <a:r>
              <a:rPr lang="en-US" dirty="0"/>
              <a:t> of individuals and firms to take part in economic activities, generally resulting in lower levels of economic activity—lower real GDP.</a:t>
            </a:r>
          </a:p>
        </p:txBody>
      </p:sp>
    </p:spTree>
    <p:extLst>
      <p:ext uri="{BB962C8B-B14F-4D97-AF65-F5344CB8AC3E}">
        <p14:creationId xmlns:p14="http://schemas.microsoft.com/office/powerpoint/2010/main" val="3404463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500"/>
                                        <p:tgtEl>
                                          <p:spTgt spid="3">
                                            <p:txEl>
                                              <p:pRg st="4" end="4"/>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Tax rates matter</a:t>
            </a:r>
          </a:p>
        </p:txBody>
      </p:sp>
      <p:sp>
        <p:nvSpPr>
          <p:cNvPr id="3" name="Text Placeholder 2"/>
          <p:cNvSpPr>
            <a:spLocks noGrp="1"/>
          </p:cNvSpPr>
          <p:nvPr>
            <p:ph type="body" sz="quarter" idx="11"/>
          </p:nvPr>
        </p:nvSpPr>
        <p:spPr/>
        <p:txBody>
          <a:bodyPr/>
          <a:lstStyle/>
          <a:p>
            <a:pPr>
              <a:spcBef>
                <a:spcPts val="0"/>
              </a:spcBef>
              <a:spcAft>
                <a:spcPts val="1200"/>
              </a:spcAft>
              <a:defRPr/>
            </a:pPr>
            <a:r>
              <a:rPr lang="en-US" dirty="0"/>
              <a:t>Tax rates matter because the larger they are, the larger will be the </a:t>
            </a:r>
            <a:r>
              <a:rPr lang="en-US" i="1" dirty="0"/>
              <a:t>behavioral response</a:t>
            </a:r>
            <a:r>
              <a:rPr lang="en-US" dirty="0"/>
              <a:t> to the tax:</a:t>
            </a:r>
          </a:p>
          <a:p>
            <a:pPr>
              <a:spcBef>
                <a:spcPts val="0"/>
              </a:spcBef>
              <a:spcAft>
                <a:spcPts val="1200"/>
              </a:spcAft>
              <a:defRPr/>
            </a:pPr>
            <a:r>
              <a:rPr lang="en-US" b="1" i="1" dirty="0"/>
              <a:t>Individual income tax</a:t>
            </a:r>
          </a:p>
          <a:p>
            <a:pPr marL="800100" lvl="1" indent="-342900">
              <a:spcBef>
                <a:spcPts val="0"/>
              </a:spcBef>
              <a:spcAft>
                <a:spcPts val="1200"/>
              </a:spcAft>
              <a:buFont typeface="Arial" pitchFamily="34" charset="0"/>
              <a:buChar char="•"/>
              <a:defRPr/>
            </a:pPr>
            <a:r>
              <a:rPr lang="en-US" sz="2200" dirty="0"/>
              <a:t>Affects labor supply decisions, and the returns to entrepreneurship</a:t>
            </a:r>
          </a:p>
          <a:p>
            <a:pPr>
              <a:spcBef>
                <a:spcPts val="0"/>
              </a:spcBef>
              <a:spcAft>
                <a:spcPts val="1200"/>
              </a:spcAft>
              <a:defRPr/>
            </a:pPr>
            <a:r>
              <a:rPr lang="en-US" b="1" i="1" dirty="0"/>
              <a:t>Corporate income tax</a:t>
            </a:r>
          </a:p>
          <a:p>
            <a:pPr marL="800100" lvl="1" indent="-342900">
              <a:spcBef>
                <a:spcPts val="0"/>
              </a:spcBef>
              <a:spcAft>
                <a:spcPts val="1200"/>
              </a:spcAft>
              <a:buFont typeface="Arial" pitchFamily="34" charset="0"/>
              <a:buChar char="•"/>
              <a:defRPr/>
            </a:pPr>
            <a:r>
              <a:rPr lang="en-US" sz="2200" dirty="0"/>
              <a:t>Affects the incentives of firms to engage in investment</a:t>
            </a:r>
          </a:p>
          <a:p>
            <a:pPr>
              <a:spcBef>
                <a:spcPts val="0"/>
              </a:spcBef>
              <a:spcAft>
                <a:spcPts val="1200"/>
              </a:spcAft>
              <a:defRPr/>
            </a:pPr>
            <a:r>
              <a:rPr lang="en-US" b="1" i="1" dirty="0"/>
              <a:t>Tax on dividends and capital gains</a:t>
            </a:r>
          </a:p>
          <a:p>
            <a:pPr marL="800100" lvl="1" indent="-342900">
              <a:spcBef>
                <a:spcPts val="0"/>
              </a:spcBef>
              <a:spcAft>
                <a:spcPts val="1200"/>
              </a:spcAft>
              <a:buFont typeface="Arial" pitchFamily="34" charset="0"/>
              <a:buChar char="•"/>
              <a:defRPr/>
            </a:pPr>
            <a:r>
              <a:rPr lang="en-US" sz="2200" dirty="0"/>
              <a:t>Affects the supply of loanable funds from households to firms, and hence the real interest rate</a:t>
            </a:r>
          </a:p>
          <a:p>
            <a:pPr marL="800100" lvl="1" indent="-342900">
              <a:spcBef>
                <a:spcPts val="0"/>
              </a:spcBef>
              <a:spcAft>
                <a:spcPts val="1200"/>
              </a:spcAft>
              <a:buFont typeface="Arial" pitchFamily="34" charset="0"/>
              <a:buChar char="•"/>
              <a:defRPr/>
            </a:pPr>
            <a:r>
              <a:rPr lang="en-US" sz="2200" dirty="0"/>
              <a:t>Also affects the way firms disburse profits—2003 reduction in dividend tax led some firms like Microsoft to pay dividends for the first time</a:t>
            </a:r>
          </a:p>
        </p:txBody>
      </p:sp>
    </p:spTree>
    <p:extLst>
      <p:ext uri="{BB962C8B-B14F-4D97-AF65-F5344CB8AC3E}">
        <p14:creationId xmlns:p14="http://schemas.microsoft.com/office/powerpoint/2010/main" val="2952712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left)">
                                      <p:cBhvr>
                                        <p:cTn id="29" dur="500"/>
                                        <p:tgtEl>
                                          <p:spTgt spid="3">
                                            <p:txEl>
                                              <p:pRg st="5" end="5"/>
                                            </p:txEl>
                                          </p:spTgt>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left)">
                                      <p:cBhvr>
                                        <p:cTn id="33" dur="500"/>
                                        <p:tgtEl>
                                          <p:spTgt spid="3">
                                            <p:txEl>
                                              <p:pRg st="6" end="6"/>
                                            </p:txEl>
                                          </p:spTgt>
                                        </p:tgtEl>
                                      </p:cBhvr>
                                    </p:animEffect>
                                  </p:childTnLst>
                                </p:cTn>
                              </p:par>
                            </p:childTnLst>
                          </p:cTn>
                        </p:par>
                        <p:par>
                          <p:cTn id="34" fill="hold">
                            <p:stCondLst>
                              <p:cond delay="1000"/>
                            </p:stCondLst>
                            <p:childTnLst>
                              <p:par>
                                <p:cTn id="35" presetID="22" presetClass="entr" presetSubtype="8" fill="hold" nodeType="after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left)">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Tax simplification</a:t>
            </a:r>
          </a:p>
        </p:txBody>
      </p:sp>
      <p:sp>
        <p:nvSpPr>
          <p:cNvPr id="3" name="Text Placeholder 2"/>
          <p:cNvSpPr>
            <a:spLocks noGrp="1"/>
          </p:cNvSpPr>
          <p:nvPr>
            <p:ph type="body" sz="quarter" idx="11"/>
          </p:nvPr>
        </p:nvSpPr>
        <p:spPr/>
        <p:txBody>
          <a:bodyPr/>
          <a:lstStyle/>
          <a:p>
            <a:pPr>
              <a:spcBef>
                <a:spcPts val="0"/>
              </a:spcBef>
              <a:spcAft>
                <a:spcPts val="1200"/>
              </a:spcAft>
              <a:defRPr/>
            </a:pPr>
            <a:r>
              <a:rPr lang="en-US" dirty="0"/>
              <a:t>Simpler taxes would also lead to economic gains for society.</a:t>
            </a:r>
          </a:p>
          <a:p>
            <a:pPr marL="342900" indent="-342900">
              <a:spcBef>
                <a:spcPts val="0"/>
              </a:spcBef>
              <a:spcAft>
                <a:spcPts val="1200"/>
              </a:spcAft>
              <a:buFont typeface="Arial" panose="020B0604020202020204" pitchFamily="34" charset="0"/>
              <a:buChar char="•"/>
              <a:defRPr/>
            </a:pPr>
            <a:r>
              <a:rPr lang="en-US" dirty="0"/>
              <a:t>The current tax code is extremely complicated—over 3,000 pages long.</a:t>
            </a:r>
          </a:p>
          <a:p>
            <a:pPr marL="342900" indent="-342900">
              <a:spcBef>
                <a:spcPts val="0"/>
              </a:spcBef>
              <a:spcAft>
                <a:spcPts val="1200"/>
              </a:spcAft>
              <a:buFont typeface="Arial" panose="020B0604020202020204" pitchFamily="34" charset="0"/>
              <a:buChar char="•"/>
              <a:defRPr/>
            </a:pPr>
            <a:r>
              <a:rPr lang="en-US" dirty="0"/>
              <a:t>The IRS estimates that taxpayers spend more than 6.4 billion hours each year filling out their tax returns—45 hours per tax return.</a:t>
            </a:r>
          </a:p>
          <a:p>
            <a:pPr marL="342900" indent="-342900">
              <a:spcBef>
                <a:spcPts val="0"/>
              </a:spcBef>
              <a:spcAft>
                <a:spcPts val="1200"/>
              </a:spcAft>
              <a:buFont typeface="Arial" panose="020B0604020202020204" pitchFamily="34" charset="0"/>
              <a:buChar char="•"/>
              <a:defRPr/>
            </a:pPr>
            <a:r>
              <a:rPr lang="en-US" dirty="0"/>
              <a:t>A simplified tax code would increase economic efficiency by reducing the number of decisions households and firms make solely to reduce their tax payments.</a:t>
            </a:r>
          </a:p>
        </p:txBody>
      </p:sp>
    </p:spTree>
    <p:extLst>
      <p:ext uri="{BB962C8B-B14F-4D97-AF65-F5344CB8AC3E}">
        <p14:creationId xmlns:p14="http://schemas.microsoft.com/office/powerpoint/2010/main" val="87537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economic impact of tax reform</a:t>
            </a:r>
          </a:p>
        </p:txBody>
      </p:sp>
      <p:sp>
        <p:nvSpPr>
          <p:cNvPr id="3" name="Text Placeholder 2"/>
          <p:cNvSpPr>
            <a:spLocks noGrp="1"/>
          </p:cNvSpPr>
          <p:nvPr>
            <p:ph type="body" sz="quarter" idx="11"/>
          </p:nvPr>
        </p:nvSpPr>
        <p:spPr>
          <a:xfrm>
            <a:off x="152400" y="838200"/>
            <a:ext cx="2819400" cy="3962400"/>
          </a:xfrm>
        </p:spPr>
        <p:txBody>
          <a:bodyPr/>
          <a:lstStyle/>
          <a:p>
            <a:pPr>
              <a:spcBef>
                <a:spcPts val="0"/>
              </a:spcBef>
              <a:spcAft>
                <a:spcPts val="1200"/>
              </a:spcAft>
              <a:defRPr/>
            </a:pPr>
            <a:r>
              <a:rPr lang="en-US" dirty="0"/>
              <a:t>Tax reform has</a:t>
            </a:r>
            <a:br>
              <a:rPr lang="en-US" dirty="0"/>
            </a:br>
            <a:r>
              <a:rPr lang="en-US" dirty="0"/>
              <a:t>the potential to significantly increase real GDP in the long run beyond the increases that would otherwise occur.</a:t>
            </a:r>
          </a:p>
          <a:p>
            <a:pPr marL="342900" indent="-342900">
              <a:spcBef>
                <a:spcPts val="0"/>
              </a:spcBef>
              <a:spcAft>
                <a:spcPts val="1200"/>
              </a:spcAft>
              <a:buFont typeface="Arial" panose="020B0604020202020204" pitchFamily="34" charset="0"/>
              <a:buChar char="•"/>
              <a:defRPr/>
            </a:pPr>
            <a:r>
              <a:rPr lang="en-US" dirty="0"/>
              <a:t>The magnitude of the effect is uncertain, however.</a:t>
            </a:r>
          </a:p>
        </p:txBody>
      </p:sp>
      <p:sp>
        <p:nvSpPr>
          <p:cNvPr id="15" name="Text Placeholder 2"/>
          <p:cNvSpPr txBox="1">
            <a:spLocks/>
          </p:cNvSpPr>
          <p:nvPr/>
        </p:nvSpPr>
        <p:spPr>
          <a:xfrm>
            <a:off x="152400" y="4800600"/>
            <a:ext cx="8763000" cy="18288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a:spcBef>
                <a:spcPts val="0"/>
              </a:spcBef>
              <a:spcAft>
                <a:spcPts val="1200"/>
              </a:spcAft>
              <a:defRPr/>
            </a:pPr>
            <a:r>
              <a:rPr lang="en-US" kern="0" dirty="0"/>
              <a:t>For example, while people</a:t>
            </a:r>
            <a:br>
              <a:rPr lang="en-US" kern="0" dirty="0"/>
            </a:br>
            <a:r>
              <a:rPr lang="en-US" kern="0" dirty="0"/>
              <a:t>might like to work more if tax</a:t>
            </a:r>
            <a:br>
              <a:rPr lang="en-US" kern="0" dirty="0"/>
            </a:br>
            <a:r>
              <a:rPr lang="en-US" kern="0" dirty="0"/>
              <a:t>rates are lowered, they might be constrained by employers expecting a particular work week (like 40 hours). Economists believe that more study is needed on the impact of tax reforms.</a:t>
            </a:r>
          </a:p>
        </p:txBody>
      </p:sp>
      <p:sp>
        <p:nvSpPr>
          <p:cNvPr id="4" name="Text Placeholder 3"/>
          <p:cNvSpPr>
            <a:spLocks noGrp="1"/>
          </p:cNvSpPr>
          <p:nvPr>
            <p:ph type="body" sz="quarter" idx="12"/>
          </p:nvPr>
        </p:nvSpPr>
        <p:spPr>
          <a:xfrm>
            <a:off x="5710237" y="4953000"/>
            <a:ext cx="2290763" cy="449263"/>
          </a:xfrm>
        </p:spPr>
        <p:txBody>
          <a:bodyPr/>
          <a:lstStyle/>
          <a:p>
            <a:r>
              <a:rPr lang="en-US" dirty="0"/>
              <a:t>The supply-side effects of a tax change</a:t>
            </a:r>
          </a:p>
        </p:txBody>
      </p:sp>
      <p:sp>
        <p:nvSpPr>
          <p:cNvPr id="5" name="Text Placeholder 4"/>
          <p:cNvSpPr>
            <a:spLocks noGrp="1"/>
          </p:cNvSpPr>
          <p:nvPr>
            <p:ph type="body" sz="quarter" idx="13"/>
          </p:nvPr>
        </p:nvSpPr>
        <p:spPr>
          <a:xfrm>
            <a:off x="4262437" y="4953000"/>
            <a:ext cx="1466850" cy="381000"/>
          </a:xfrm>
        </p:spPr>
        <p:txBody>
          <a:bodyPr/>
          <a:lstStyle/>
          <a:p>
            <a:r>
              <a:rPr lang="en-US" dirty="0"/>
              <a:t>Figure 16.17</a:t>
            </a:r>
          </a:p>
        </p:txBody>
      </p:sp>
      <p:pic>
        <p:nvPicPr>
          <p:cNvPr id="6" name="Picture 5" descr="Fig27-15-4.5.gif"/>
          <p:cNvPicPr>
            <a:picLocks noChangeAspect="1"/>
          </p:cNvPicPr>
          <p:nvPr/>
        </p:nvPicPr>
        <p:blipFill>
          <a:blip r:embed="rId3"/>
          <a:srcRect/>
          <a:stretch>
            <a:fillRect/>
          </a:stretch>
        </p:blipFill>
        <p:spPr bwMode="auto">
          <a:xfrm>
            <a:off x="2805113" y="762000"/>
            <a:ext cx="6248400" cy="4191000"/>
          </a:xfrm>
          <a:prstGeom prst="rect">
            <a:avLst/>
          </a:prstGeom>
          <a:noFill/>
          <a:ln w="9525">
            <a:noFill/>
            <a:miter lim="800000"/>
            <a:headEnd/>
            <a:tailEnd/>
          </a:ln>
        </p:spPr>
      </p:pic>
      <p:pic>
        <p:nvPicPr>
          <p:cNvPr id="7" name="Picture 6" descr="Fig27-15-6.5.gif"/>
          <p:cNvPicPr>
            <a:picLocks noChangeAspect="1"/>
          </p:cNvPicPr>
          <p:nvPr/>
        </p:nvPicPr>
        <p:blipFill>
          <a:blip r:embed="rId4"/>
          <a:srcRect/>
          <a:stretch>
            <a:fillRect/>
          </a:stretch>
        </p:blipFill>
        <p:spPr bwMode="auto">
          <a:xfrm>
            <a:off x="2805113" y="762000"/>
            <a:ext cx="6248400" cy="4191000"/>
          </a:xfrm>
          <a:prstGeom prst="rect">
            <a:avLst/>
          </a:prstGeom>
          <a:noFill/>
          <a:ln w="9525">
            <a:noFill/>
            <a:miter lim="800000"/>
            <a:headEnd/>
            <a:tailEnd/>
          </a:ln>
        </p:spPr>
      </p:pic>
      <p:pic>
        <p:nvPicPr>
          <p:cNvPr id="8" name="Picture 10" descr="Fig27-15-2"/>
          <p:cNvPicPr>
            <a:picLocks noChangeAspect="1" noChangeArrowheads="1"/>
          </p:cNvPicPr>
          <p:nvPr/>
        </p:nvPicPr>
        <p:blipFill>
          <a:blip r:embed="rId5"/>
          <a:srcRect/>
          <a:stretch>
            <a:fillRect/>
          </a:stretch>
        </p:blipFill>
        <p:spPr bwMode="auto">
          <a:xfrm>
            <a:off x="2805113" y="762000"/>
            <a:ext cx="6248400" cy="4191000"/>
          </a:xfrm>
          <a:prstGeom prst="rect">
            <a:avLst/>
          </a:prstGeom>
          <a:noFill/>
          <a:ln w="9525">
            <a:noFill/>
            <a:miter lim="800000"/>
            <a:headEnd/>
            <a:tailEnd/>
          </a:ln>
        </p:spPr>
      </p:pic>
      <p:pic>
        <p:nvPicPr>
          <p:cNvPr id="9" name="Picture 11" descr="Fig27-15-3"/>
          <p:cNvPicPr>
            <a:picLocks noChangeAspect="1" noChangeArrowheads="1"/>
          </p:cNvPicPr>
          <p:nvPr/>
        </p:nvPicPr>
        <p:blipFill>
          <a:blip r:embed="rId6"/>
          <a:srcRect/>
          <a:stretch>
            <a:fillRect/>
          </a:stretch>
        </p:blipFill>
        <p:spPr bwMode="auto">
          <a:xfrm>
            <a:off x="2805113" y="762000"/>
            <a:ext cx="6248400" cy="4191000"/>
          </a:xfrm>
          <a:prstGeom prst="rect">
            <a:avLst/>
          </a:prstGeom>
          <a:noFill/>
          <a:ln w="9525">
            <a:noFill/>
            <a:miter lim="800000"/>
            <a:headEnd/>
            <a:tailEnd/>
          </a:ln>
        </p:spPr>
      </p:pic>
      <p:pic>
        <p:nvPicPr>
          <p:cNvPr id="10" name="Picture 13" descr="Fig27-15-5"/>
          <p:cNvPicPr>
            <a:picLocks noChangeAspect="1" noChangeArrowheads="1"/>
          </p:cNvPicPr>
          <p:nvPr/>
        </p:nvPicPr>
        <p:blipFill>
          <a:blip r:embed="rId7"/>
          <a:srcRect/>
          <a:stretch>
            <a:fillRect/>
          </a:stretch>
        </p:blipFill>
        <p:spPr bwMode="auto">
          <a:xfrm>
            <a:off x="2805113" y="762000"/>
            <a:ext cx="6248400" cy="4191000"/>
          </a:xfrm>
          <a:prstGeom prst="rect">
            <a:avLst/>
          </a:prstGeom>
          <a:noFill/>
          <a:ln w="9525">
            <a:noFill/>
            <a:miter lim="800000"/>
            <a:headEnd/>
            <a:tailEnd/>
          </a:ln>
        </p:spPr>
      </p:pic>
      <p:pic>
        <p:nvPicPr>
          <p:cNvPr id="11" name="Picture 15" descr="Fig27-15-7"/>
          <p:cNvPicPr>
            <a:picLocks noChangeAspect="1" noChangeArrowheads="1"/>
          </p:cNvPicPr>
          <p:nvPr/>
        </p:nvPicPr>
        <p:blipFill>
          <a:blip r:embed="rId8"/>
          <a:srcRect/>
          <a:stretch>
            <a:fillRect/>
          </a:stretch>
        </p:blipFill>
        <p:spPr bwMode="auto">
          <a:xfrm>
            <a:off x="2805113" y="762000"/>
            <a:ext cx="6248400" cy="4191000"/>
          </a:xfrm>
          <a:prstGeom prst="rect">
            <a:avLst/>
          </a:prstGeom>
          <a:noFill/>
          <a:ln w="9525">
            <a:noFill/>
            <a:miter lim="800000"/>
            <a:headEnd/>
            <a:tailEnd/>
          </a:ln>
        </p:spPr>
      </p:pic>
      <p:pic>
        <p:nvPicPr>
          <p:cNvPr id="12" name="Picture 11" descr="Fig27-15-4.gif"/>
          <p:cNvPicPr>
            <a:picLocks noChangeAspect="1"/>
          </p:cNvPicPr>
          <p:nvPr/>
        </p:nvPicPr>
        <p:blipFill>
          <a:blip r:embed="rId9"/>
          <a:srcRect/>
          <a:stretch>
            <a:fillRect/>
          </a:stretch>
        </p:blipFill>
        <p:spPr bwMode="auto">
          <a:xfrm>
            <a:off x="2805113" y="762000"/>
            <a:ext cx="6248400" cy="4191000"/>
          </a:xfrm>
          <a:prstGeom prst="rect">
            <a:avLst/>
          </a:prstGeom>
          <a:noFill/>
          <a:ln w="9525">
            <a:noFill/>
            <a:miter lim="800000"/>
            <a:headEnd/>
            <a:tailEnd/>
          </a:ln>
        </p:spPr>
      </p:pic>
      <p:pic>
        <p:nvPicPr>
          <p:cNvPr id="13" name="Picture 12" descr="Fig27-15-6.gif"/>
          <p:cNvPicPr>
            <a:picLocks noChangeAspect="1"/>
          </p:cNvPicPr>
          <p:nvPr/>
        </p:nvPicPr>
        <p:blipFill>
          <a:blip r:embed="rId10"/>
          <a:srcRect/>
          <a:stretch>
            <a:fillRect/>
          </a:stretch>
        </p:blipFill>
        <p:spPr bwMode="auto">
          <a:xfrm>
            <a:off x="2805113" y="762000"/>
            <a:ext cx="6248400" cy="4191000"/>
          </a:xfrm>
          <a:prstGeom prst="rect">
            <a:avLst/>
          </a:prstGeom>
          <a:noFill/>
          <a:ln w="9525">
            <a:noFill/>
            <a:miter lim="800000"/>
            <a:headEnd/>
            <a:tailEnd/>
          </a:ln>
        </p:spPr>
      </p:pic>
      <p:pic>
        <p:nvPicPr>
          <p:cNvPr id="14" name="Picture 13" descr="Fig27-16-1.gif"/>
          <p:cNvPicPr>
            <a:picLocks noChangeAspect="1"/>
          </p:cNvPicPr>
          <p:nvPr/>
        </p:nvPicPr>
        <p:blipFill>
          <a:blip r:embed="rId11"/>
          <a:srcRect/>
          <a:stretch>
            <a:fillRect/>
          </a:stretch>
        </p:blipFill>
        <p:spPr bwMode="auto">
          <a:xfrm>
            <a:off x="2205038" y="762000"/>
            <a:ext cx="6848475" cy="4495800"/>
          </a:xfrm>
          <a:prstGeom prst="rect">
            <a:avLst/>
          </a:prstGeom>
          <a:noFill/>
          <a:ln w="9525">
            <a:noFill/>
            <a:miter lim="800000"/>
            <a:headEnd/>
            <a:tailEnd/>
          </a:ln>
        </p:spPr>
      </p:pic>
    </p:spTree>
    <p:extLst>
      <p:ext uri="{BB962C8B-B14F-4D97-AF65-F5344CB8AC3E}">
        <p14:creationId xmlns:p14="http://schemas.microsoft.com/office/powerpoint/2010/main" val="2125976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1000"/>
                                        <p:tgtEl>
                                          <p:spTgt spid="8"/>
                                        </p:tgtEl>
                                      </p:cBhvr>
                                    </p:animEffect>
                                  </p:childTnLst>
                                </p:cTn>
                              </p:par>
                              <p:par>
                                <p:cTn id="19" presetID="22" presetClass="entr" presetSubtype="8"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1000"/>
                                        <p:tgtEl>
                                          <p:spTgt spid="12"/>
                                        </p:tgtEl>
                                      </p:cBhvr>
                                    </p:animEffect>
                                  </p:childTnLst>
                                </p:cTn>
                              </p:par>
                              <p:par>
                                <p:cTn id="26" presetID="22" presetClass="entr" presetSubtype="1"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up)">
                                      <p:cBhvr>
                                        <p:cTn id="28" dur="1000"/>
                                        <p:tgtEl>
                                          <p:spTgt spid="6"/>
                                        </p:tgtEl>
                                      </p:cBhvr>
                                    </p:animEffect>
                                  </p:childTnLst>
                                </p:cTn>
                              </p:par>
                              <p:par>
                                <p:cTn id="29" presetID="22" presetClass="entr" presetSubtype="8"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1000"/>
                                        <p:tgtEl>
                                          <p:spTgt spid="10"/>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1000"/>
                                        <p:tgtEl>
                                          <p:spTgt spid="13"/>
                                        </p:tgtEl>
                                      </p:cBhvr>
                                    </p:animEffect>
                                  </p:childTnLst>
                                </p:cTn>
                              </p:par>
                              <p:par>
                                <p:cTn id="36" presetID="22" presetClass="entr" presetSubtype="1"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up)">
                                      <p:cBhvr>
                                        <p:cTn id="38" dur="1000"/>
                                        <p:tgtEl>
                                          <p:spTgt spid="7"/>
                                        </p:tgtEl>
                                      </p:cBhvr>
                                    </p:animEffect>
                                  </p:childTnLst>
                                </p:cTn>
                              </p:par>
                              <p:par>
                                <p:cTn id="39" presetID="22" presetClass="entr" presetSubtype="8"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1000"/>
                                        <p:tgtEl>
                                          <p:spTgt spid="11"/>
                                        </p:tgtEl>
                                      </p:cBhvr>
                                    </p:animEffect>
                                  </p:childTnLst>
                                </p:cTn>
                              </p:par>
                            </p:childTnLst>
                          </p:cTn>
                        </p:par>
                        <p:par>
                          <p:cTn id="42" fill="hold">
                            <p:stCondLst>
                              <p:cond delay="4000"/>
                            </p:stCondLst>
                            <p:childTnLst>
                              <p:par>
                                <p:cTn id="43" presetID="22" presetClass="entr" presetSubtype="8" fill="hold" nodeType="afterEffect">
                                  <p:stCondLst>
                                    <p:cond delay="0"/>
                                  </p:stCondLst>
                                  <p:childTnLst>
                                    <p:set>
                                      <p:cBhvr>
                                        <p:cTn id="44" dur="1" fill="hold">
                                          <p:stCondLst>
                                            <p:cond delay="0"/>
                                          </p:stCondLst>
                                        </p:cTn>
                                        <p:tgtEl>
                                          <p:spTgt spid="15">
                                            <p:txEl>
                                              <p:pRg st="0" end="0"/>
                                            </p:txEl>
                                          </p:spTgt>
                                        </p:tgtEl>
                                        <p:attrNameLst>
                                          <p:attrName>style.visibility</p:attrName>
                                        </p:attrNameLst>
                                      </p:cBhvr>
                                      <p:to>
                                        <p:strVal val="visible"/>
                                      </p:to>
                                    </p:set>
                                    <p:animEffect transition="in" filter="wipe(left)">
                                      <p:cBhvr>
                                        <p:cTn id="45"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misconceptions to avoid</a:t>
            </a:r>
          </a:p>
        </p:txBody>
      </p:sp>
      <p:sp>
        <p:nvSpPr>
          <p:cNvPr id="3" name="Text Placeholder 2"/>
          <p:cNvSpPr>
            <a:spLocks noGrp="1"/>
          </p:cNvSpPr>
          <p:nvPr>
            <p:ph type="body" sz="quarter" idx="11"/>
          </p:nvPr>
        </p:nvSpPr>
        <p:spPr/>
        <p:txBody>
          <a:bodyPr/>
          <a:lstStyle/>
          <a:p>
            <a:pPr>
              <a:spcBef>
                <a:spcPts val="0"/>
              </a:spcBef>
              <a:spcAft>
                <a:spcPts val="1200"/>
              </a:spcAft>
              <a:defRPr/>
            </a:pPr>
            <a:r>
              <a:rPr lang="en-US" dirty="0"/>
              <a:t>Fiscal policy and monetary policy have similar goals, but are different in their methods. Don’t confuse the two.</a:t>
            </a:r>
          </a:p>
          <a:p>
            <a:pPr>
              <a:spcBef>
                <a:spcPts val="0"/>
              </a:spcBef>
              <a:spcAft>
                <a:spcPts val="1200"/>
              </a:spcAft>
              <a:defRPr/>
            </a:pPr>
            <a:endParaRPr lang="en-US" dirty="0"/>
          </a:p>
          <a:p>
            <a:pPr>
              <a:spcBef>
                <a:spcPts val="0"/>
              </a:spcBef>
              <a:spcAft>
                <a:spcPts val="1200"/>
              </a:spcAft>
              <a:defRPr/>
            </a:pPr>
            <a:r>
              <a:rPr lang="en-US" i="1" dirty="0"/>
              <a:t>Deficit</a:t>
            </a:r>
            <a:r>
              <a:rPr lang="en-US" dirty="0"/>
              <a:t> and </a:t>
            </a:r>
            <a:r>
              <a:rPr lang="en-US" i="1" dirty="0"/>
              <a:t>debt</a:t>
            </a:r>
            <a:r>
              <a:rPr lang="en-US" dirty="0"/>
              <a:t> are not the same. A </a:t>
            </a:r>
            <a:r>
              <a:rPr lang="en-US" i="1" dirty="0"/>
              <a:t>deficit</a:t>
            </a:r>
            <a:r>
              <a:rPr lang="en-US" dirty="0"/>
              <a:t> is the revenue shortfall in a given year, while the </a:t>
            </a:r>
            <a:r>
              <a:rPr lang="en-US" i="1" dirty="0"/>
              <a:t>debt</a:t>
            </a:r>
            <a:r>
              <a:rPr lang="en-US" dirty="0"/>
              <a:t> is the accumulation of prior deficits.</a:t>
            </a:r>
          </a:p>
          <a:p>
            <a:pPr>
              <a:spcBef>
                <a:spcPts val="0"/>
              </a:spcBef>
              <a:spcAft>
                <a:spcPts val="1200"/>
              </a:spcAft>
              <a:defRPr/>
            </a:pPr>
            <a:endParaRPr lang="en-US" i="1" dirty="0"/>
          </a:p>
          <a:p>
            <a:pPr>
              <a:spcBef>
                <a:spcPts val="0"/>
              </a:spcBef>
              <a:spcAft>
                <a:spcPts val="1200"/>
              </a:spcAft>
              <a:defRPr/>
            </a:pPr>
            <a:r>
              <a:rPr lang="en-US" dirty="0"/>
              <a:t>A balanced budget is not necessarily good; a budget deficit is not necessarily bad.</a:t>
            </a:r>
          </a:p>
          <a:p>
            <a:pPr>
              <a:spcBef>
                <a:spcPts val="0"/>
              </a:spcBef>
              <a:spcAft>
                <a:spcPts val="1200"/>
              </a:spcAft>
              <a:defRPr/>
            </a:pPr>
            <a:endParaRPr lang="en-US" dirty="0"/>
          </a:p>
          <a:p>
            <a:pPr>
              <a:spcBef>
                <a:spcPts val="0"/>
              </a:spcBef>
              <a:spcAft>
                <a:spcPts val="1200"/>
              </a:spcAft>
              <a:defRPr/>
            </a:pPr>
            <a:r>
              <a:rPr lang="en-US" dirty="0"/>
              <a:t>Government purchases and tax multipliers are for the </a:t>
            </a:r>
            <a:r>
              <a:rPr lang="en-US" i="1" dirty="0"/>
              <a:t>short run</a:t>
            </a:r>
            <a:r>
              <a:rPr lang="en-US" dirty="0"/>
              <a:t>; the </a:t>
            </a:r>
            <a:r>
              <a:rPr lang="en-US" i="1" dirty="0"/>
              <a:t>long run </a:t>
            </a:r>
            <a:r>
              <a:rPr lang="en-US" dirty="0"/>
              <a:t>multipliers are necessarily zero. But just because they are effective only in the short run, does not mean they are unimportant: the short run matters too!</a:t>
            </a:r>
          </a:p>
        </p:txBody>
      </p:sp>
    </p:spTree>
    <p:extLst>
      <p:ext uri="{BB962C8B-B14F-4D97-AF65-F5344CB8AC3E}">
        <p14:creationId xmlns:p14="http://schemas.microsoft.com/office/powerpoint/2010/main" val="2623105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left)">
                                      <p:cBhvr>
                                        <p:cTn id="15" dur="500"/>
                                        <p:tgtEl>
                                          <p:spTgt spid="3">
                                            <p:txEl>
                                              <p:pRg st="4" end="4"/>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wipe(left)">
                                      <p:cBhvr>
                                        <p:cTn id="1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Bef>
                <a:spcPct val="20000"/>
              </a:spcBef>
              <a:spcAft>
                <a:spcPts val="0"/>
              </a:spcAft>
              <a:defRPr/>
            </a:pPr>
            <a:r>
              <a:rPr lang="en-US" b="0" dirty="0">
                <a:solidFill>
                  <a:srgbClr val="0066B3"/>
                </a:solidFill>
              </a:rPr>
              <a:t>Appendix: A Closer Look at the Multiplier</a:t>
            </a:r>
          </a:p>
        </p:txBody>
      </p:sp>
      <p:sp>
        <p:nvSpPr>
          <p:cNvPr id="4" name="Text Placeholder 3"/>
          <p:cNvSpPr>
            <a:spLocks noGrp="1"/>
          </p:cNvSpPr>
          <p:nvPr>
            <p:ph type="body" sz="quarter" idx="11"/>
          </p:nvPr>
        </p:nvSpPr>
        <p:spPr/>
        <p:txBody>
          <a:bodyPr/>
          <a:lstStyle/>
          <a:p>
            <a:pPr eaLnBrk="1" fontAlgn="auto" hangingPunct="1">
              <a:lnSpc>
                <a:spcPct val="95000"/>
              </a:lnSpc>
              <a:spcBef>
                <a:spcPts val="0"/>
              </a:spcBef>
              <a:spcAft>
                <a:spcPts val="0"/>
              </a:spcAft>
              <a:defRPr/>
            </a:pPr>
            <a:r>
              <a:rPr lang="en-US" dirty="0"/>
              <a:t>Apply the multiplier formula.</a:t>
            </a:r>
          </a:p>
        </p:txBody>
      </p:sp>
    </p:spTree>
    <p:extLst>
      <p:ext uri="{BB962C8B-B14F-4D97-AF65-F5344CB8AC3E}">
        <p14:creationId xmlns:p14="http://schemas.microsoft.com/office/powerpoint/2010/main" val="13674678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closer look at the multiplier</a:t>
            </a:r>
          </a:p>
        </p:txBody>
      </p:sp>
      <p:sp>
        <p:nvSpPr>
          <p:cNvPr id="3" name="Text Placeholder 2"/>
          <p:cNvSpPr>
            <a:spLocks noGrp="1"/>
          </p:cNvSpPr>
          <p:nvPr>
            <p:ph type="body" sz="quarter" idx="11"/>
          </p:nvPr>
        </p:nvSpPr>
        <p:spPr/>
        <p:txBody>
          <a:bodyPr/>
          <a:lstStyle/>
          <a:p>
            <a:pPr>
              <a:spcAft>
                <a:spcPts val="1200"/>
              </a:spcAft>
            </a:pPr>
            <a:r>
              <a:rPr lang="en-US" dirty="0"/>
              <a:t>Our objective in this appendix is to develop an </a:t>
            </a:r>
            <a:r>
              <a:rPr lang="en-US" i="1" dirty="0"/>
              <a:t>econometric</a:t>
            </a:r>
            <a:r>
              <a:rPr lang="en-US" dirty="0"/>
              <a:t> model for how real GDP is determined.</a:t>
            </a:r>
          </a:p>
          <a:p>
            <a:pPr>
              <a:spcAft>
                <a:spcPts val="1200"/>
              </a:spcAft>
            </a:pPr>
            <a:endParaRPr lang="en-US" dirty="0"/>
          </a:p>
          <a:p>
            <a:pPr>
              <a:spcAft>
                <a:spcPts val="1200"/>
              </a:spcAft>
            </a:pPr>
            <a:r>
              <a:rPr lang="en-US" dirty="0"/>
              <a:t>Then we will use that model to identify:</a:t>
            </a:r>
          </a:p>
          <a:p>
            <a:pPr marL="457200" indent="-457200">
              <a:spcAft>
                <a:spcPts val="1200"/>
              </a:spcAft>
              <a:buAutoNum type="arabicPeriod"/>
            </a:pPr>
            <a:r>
              <a:rPr lang="en-US" dirty="0"/>
              <a:t>The government purchases and tax multipliers</a:t>
            </a:r>
          </a:p>
          <a:p>
            <a:pPr marL="457200" indent="-457200">
              <a:spcAft>
                <a:spcPts val="1200"/>
              </a:spcAft>
              <a:buAutoNum type="arabicPeriod"/>
            </a:pPr>
            <a:r>
              <a:rPr lang="en-US" dirty="0"/>
              <a:t>How those multipliers are altered by tax rates</a:t>
            </a:r>
          </a:p>
          <a:p>
            <a:pPr marL="457200" indent="-457200">
              <a:spcAft>
                <a:spcPts val="1200"/>
              </a:spcAft>
              <a:buAutoNum type="arabicPeriod"/>
            </a:pPr>
            <a:r>
              <a:rPr lang="en-US" dirty="0"/>
              <a:t>How those multipliers change in an </a:t>
            </a:r>
            <a:r>
              <a:rPr lang="en-US" i="1" dirty="0"/>
              <a:t>open economy</a:t>
            </a:r>
            <a:r>
              <a:rPr lang="en-US" dirty="0"/>
              <a:t>, i.e. when net exports change in response to income changes.</a:t>
            </a:r>
          </a:p>
          <a:p>
            <a:pPr marL="457200" indent="-457200">
              <a:spcAft>
                <a:spcPts val="1200"/>
              </a:spcAft>
              <a:buAutoNum type="arabicPeriod"/>
            </a:pPr>
            <a:endParaRPr lang="en-US" dirty="0"/>
          </a:p>
          <a:p>
            <a:pPr>
              <a:spcAft>
                <a:spcPts val="1200"/>
              </a:spcAft>
            </a:pPr>
            <a:r>
              <a:rPr lang="en-US" dirty="0"/>
              <a:t>Throughout, we will assume that price levels do not change.</a:t>
            </a:r>
          </a:p>
        </p:txBody>
      </p:sp>
    </p:spTree>
    <p:extLst>
      <p:ext uri="{BB962C8B-B14F-4D97-AF65-F5344CB8AC3E}">
        <p14:creationId xmlns:p14="http://schemas.microsoft.com/office/powerpoint/2010/main" val="407568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left)">
                                      <p:cBhvr>
                                        <p:cTn id="23" dur="500"/>
                                        <p:tgtEl>
                                          <p:spTgt spid="3">
                                            <p:txEl>
                                              <p:pRg st="5" end="5"/>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left)">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equilibrium GDP (simple version)—setup </a:t>
            </a:r>
          </a:p>
        </p:txBody>
      </p:sp>
      <p:sp>
        <p:nvSpPr>
          <p:cNvPr id="3" name="Text Placeholder 2"/>
          <p:cNvSpPr>
            <a:spLocks noGrp="1"/>
          </p:cNvSpPr>
          <p:nvPr>
            <p:ph type="body" sz="quarter" idx="11"/>
          </p:nvPr>
        </p:nvSpPr>
        <p:spPr>
          <a:xfrm>
            <a:off x="152400" y="838200"/>
            <a:ext cx="8839200" cy="1143000"/>
          </a:xfrm>
        </p:spPr>
        <p:txBody>
          <a:bodyPr/>
          <a:lstStyle/>
          <a:p>
            <a:pPr>
              <a:spcBef>
                <a:spcPts val="0"/>
              </a:spcBef>
              <a:spcAft>
                <a:spcPts val="1200"/>
              </a:spcAft>
              <a:defRPr/>
            </a:pPr>
            <a:r>
              <a:rPr lang="en-US" dirty="0"/>
              <a:t>For simplicity, we will initially assume that taxes do not depend on income (i.e. they are a fixed amount), there are no government transfers to households, and there are no imports or exports.</a:t>
            </a:r>
          </a:p>
        </p:txBody>
      </p:sp>
      <p:graphicFrame>
        <p:nvGraphicFramePr>
          <p:cNvPr id="6" name="Table 5"/>
          <p:cNvGraphicFramePr>
            <a:graphicFrameLocks noGrp="1"/>
          </p:cNvGraphicFramePr>
          <p:nvPr>
            <p:extLst>
              <p:ext uri="{D42A27DB-BD31-4B8C-83A1-F6EECF244321}">
                <p14:modId xmlns:p14="http://schemas.microsoft.com/office/powerpoint/2010/main" val="4213955210"/>
              </p:ext>
            </p:extLst>
          </p:nvPr>
        </p:nvGraphicFramePr>
        <p:xfrm>
          <a:off x="1266825" y="2049384"/>
          <a:ext cx="6610350" cy="1676400"/>
        </p:xfrm>
        <a:graphic>
          <a:graphicData uri="http://schemas.openxmlformats.org/drawingml/2006/table">
            <a:tbl>
              <a:tblPr firstRow="1" bandRow="1">
                <a:tableStyleId>{5C22544A-7EE6-4342-B048-85BDC9FD1C3A}</a:tableStyleId>
              </a:tblPr>
              <a:tblGrid>
                <a:gridCol w="3438525">
                  <a:extLst>
                    <a:ext uri="{9D8B030D-6E8A-4147-A177-3AD203B41FA5}">
                      <a16:colId xmlns:a16="http://schemas.microsoft.com/office/drawing/2014/main" val="20000"/>
                    </a:ext>
                  </a:extLst>
                </a:gridCol>
                <a:gridCol w="3171825">
                  <a:extLst>
                    <a:ext uri="{9D8B030D-6E8A-4147-A177-3AD203B41FA5}">
                      <a16:colId xmlns:a16="http://schemas.microsoft.com/office/drawing/2014/main" val="20001"/>
                    </a:ext>
                  </a:extLst>
                </a:gridCol>
              </a:tblGrid>
              <a:tr h="238760">
                <a:tc>
                  <a:txBody>
                    <a:bodyPr/>
                    <a:lstStyle/>
                    <a:p>
                      <a:r>
                        <a:rPr lang="fr-FR" sz="1600" b="0" dirty="0">
                          <a:solidFill>
                            <a:schemeClr val="tx1"/>
                          </a:solidFill>
                        </a:rPr>
                        <a:t>(1) </a:t>
                      </a:r>
                      <a:r>
                        <a:rPr lang="fr-FR" sz="1600" b="0" i="1" dirty="0">
                          <a:solidFill>
                            <a:schemeClr val="tx1"/>
                          </a:solidFill>
                        </a:rPr>
                        <a:t>C</a:t>
                      </a:r>
                      <a:r>
                        <a:rPr lang="fr-FR" sz="1600" b="0" dirty="0">
                          <a:solidFill>
                            <a:schemeClr val="tx1"/>
                          </a:solidFill>
                        </a:rPr>
                        <a:t> = 1,000 + 0.75(</a:t>
                      </a:r>
                      <a:r>
                        <a:rPr lang="fr-FR" sz="1600" b="0" i="1" dirty="0">
                          <a:solidFill>
                            <a:schemeClr val="tx1"/>
                          </a:solidFill>
                        </a:rPr>
                        <a:t>Y</a:t>
                      </a:r>
                      <a:r>
                        <a:rPr lang="fr-FR" sz="1600" b="0" dirty="0">
                          <a:solidFill>
                            <a:schemeClr val="tx1"/>
                          </a:solidFill>
                        </a:rPr>
                        <a:t> </a:t>
                      </a:r>
                      <a:r>
                        <a:rPr lang="fr-FR" sz="1600" b="0" dirty="0">
                          <a:solidFill>
                            <a:schemeClr val="tx1"/>
                          </a:solidFill>
                          <a:latin typeface="Arial"/>
                          <a:cs typeface="Arial"/>
                        </a:rPr>
                        <a:t>−</a:t>
                      </a:r>
                      <a:r>
                        <a:rPr lang="fr-FR" sz="1600" b="0" dirty="0">
                          <a:solidFill>
                            <a:schemeClr val="tx1"/>
                          </a:solidFill>
                        </a:rPr>
                        <a:t> </a:t>
                      </a:r>
                      <a:r>
                        <a:rPr lang="fr-FR" sz="1600" b="0" i="1" dirty="0">
                          <a:solidFill>
                            <a:schemeClr val="tx1"/>
                          </a:solidFill>
                        </a:rPr>
                        <a:t>T</a:t>
                      </a:r>
                      <a:r>
                        <a:rPr lang="fr-FR" sz="1600" b="0" dirty="0">
                          <a:solidFill>
                            <a:schemeClr val="tx1"/>
                          </a:solidFill>
                        </a:rPr>
                        <a:t>)</a:t>
                      </a:r>
                      <a:endParaRPr lang="en-US" sz="1600" b="0" dirty="0">
                        <a:solidFill>
                          <a:schemeClr val="tx1"/>
                        </a:solidFill>
                      </a:endParaRPr>
                    </a:p>
                  </a:txBody>
                  <a:tcPr>
                    <a:lnT w="28575" cap="flat" cmpd="sng" algn="ctr">
                      <a:solidFill>
                        <a:srgbClr val="0066B3"/>
                      </a:solidFill>
                      <a:prstDash val="solid"/>
                      <a:round/>
                      <a:headEnd type="none" w="med" len="med"/>
                      <a:tailEnd type="none" w="med" len="med"/>
                    </a:lnT>
                    <a:noFill/>
                  </a:tcPr>
                </a:tc>
                <a:tc>
                  <a:txBody>
                    <a:bodyPr/>
                    <a:lstStyle/>
                    <a:p>
                      <a:r>
                        <a:rPr lang="en-US" sz="1600" b="0" dirty="0">
                          <a:solidFill>
                            <a:schemeClr val="tx1"/>
                          </a:solidFill>
                        </a:rPr>
                        <a:t>Consumption function</a:t>
                      </a:r>
                    </a:p>
                  </a:txBody>
                  <a:tcPr>
                    <a:lnT w="28575" cap="flat" cmpd="sng" algn="ctr">
                      <a:solidFill>
                        <a:srgbClr val="0066B3"/>
                      </a:solidFill>
                      <a:prstDash val="solid"/>
                      <a:round/>
                      <a:headEnd type="none" w="med" len="med"/>
                      <a:tailEnd type="none" w="med" len="med"/>
                    </a:lnT>
                    <a:noFill/>
                  </a:tcPr>
                </a:tc>
                <a:extLst>
                  <a:ext uri="{0D108BD9-81ED-4DB2-BD59-A6C34878D82A}">
                    <a16:rowId xmlns:a16="http://schemas.microsoft.com/office/drawing/2014/main" val="10000"/>
                  </a:ext>
                </a:extLst>
              </a:tr>
              <a:tr h="238760">
                <a:tc>
                  <a:txBody>
                    <a:bodyPr/>
                    <a:lstStyle/>
                    <a:p>
                      <a:r>
                        <a:rPr lang="en-US" sz="1600" dirty="0"/>
                        <a:t>(2) </a:t>
                      </a:r>
                      <a:r>
                        <a:rPr lang="en-US" sz="1600" i="1" dirty="0"/>
                        <a:t>I</a:t>
                      </a:r>
                      <a:r>
                        <a:rPr lang="en-US" sz="1600" dirty="0"/>
                        <a:t> = 1,500</a:t>
                      </a:r>
                    </a:p>
                  </a:txBody>
                  <a:tcPr>
                    <a:noFill/>
                  </a:tcPr>
                </a:tc>
                <a:tc>
                  <a:txBody>
                    <a:bodyPr/>
                    <a:lstStyle/>
                    <a:p>
                      <a:r>
                        <a:rPr lang="en-US" sz="1600" dirty="0"/>
                        <a:t>Planned investment function</a:t>
                      </a:r>
                    </a:p>
                  </a:txBody>
                  <a:tcPr>
                    <a:noFill/>
                  </a:tcPr>
                </a:tc>
                <a:extLst>
                  <a:ext uri="{0D108BD9-81ED-4DB2-BD59-A6C34878D82A}">
                    <a16:rowId xmlns:a16="http://schemas.microsoft.com/office/drawing/2014/main" val="10001"/>
                  </a:ext>
                </a:extLst>
              </a:tr>
              <a:tr h="238760">
                <a:tc>
                  <a:txBody>
                    <a:bodyPr/>
                    <a:lstStyle/>
                    <a:p>
                      <a:r>
                        <a:rPr lang="en-US" sz="1600" dirty="0"/>
                        <a:t>(3) </a:t>
                      </a:r>
                      <a:r>
                        <a:rPr lang="en-US" sz="1600" i="1" dirty="0"/>
                        <a:t>G</a:t>
                      </a:r>
                      <a:r>
                        <a:rPr lang="en-US" sz="1600" dirty="0"/>
                        <a:t> = 1,500</a:t>
                      </a:r>
                    </a:p>
                  </a:txBody>
                  <a:tcPr>
                    <a:noFill/>
                  </a:tcPr>
                </a:tc>
                <a:tc>
                  <a:txBody>
                    <a:bodyPr/>
                    <a:lstStyle/>
                    <a:p>
                      <a:r>
                        <a:rPr lang="en-US" sz="1600" dirty="0"/>
                        <a:t>Government purchases function</a:t>
                      </a:r>
                    </a:p>
                  </a:txBody>
                  <a:tcPr>
                    <a:noFill/>
                  </a:tcPr>
                </a:tc>
                <a:extLst>
                  <a:ext uri="{0D108BD9-81ED-4DB2-BD59-A6C34878D82A}">
                    <a16:rowId xmlns:a16="http://schemas.microsoft.com/office/drawing/2014/main" val="10002"/>
                  </a:ext>
                </a:extLst>
              </a:tr>
              <a:tr h="238760">
                <a:tc>
                  <a:txBody>
                    <a:bodyPr/>
                    <a:lstStyle/>
                    <a:p>
                      <a:r>
                        <a:rPr lang="en-US" sz="1600" dirty="0"/>
                        <a:t>(4) </a:t>
                      </a:r>
                      <a:r>
                        <a:rPr lang="en-US" sz="1600" i="1" dirty="0"/>
                        <a:t>T </a:t>
                      </a:r>
                      <a:r>
                        <a:rPr lang="en-US" sz="1600" dirty="0"/>
                        <a:t>= 1,000</a:t>
                      </a:r>
                    </a:p>
                  </a:txBody>
                  <a:tcPr>
                    <a:noFill/>
                  </a:tcPr>
                </a:tc>
                <a:tc>
                  <a:txBody>
                    <a:bodyPr/>
                    <a:lstStyle/>
                    <a:p>
                      <a:r>
                        <a:rPr lang="en-US" sz="1600" dirty="0"/>
                        <a:t>Tax function</a:t>
                      </a:r>
                    </a:p>
                  </a:txBody>
                  <a:tcPr>
                    <a:noFill/>
                  </a:tcPr>
                </a:tc>
                <a:extLst>
                  <a:ext uri="{0D108BD9-81ED-4DB2-BD59-A6C34878D82A}">
                    <a16:rowId xmlns:a16="http://schemas.microsoft.com/office/drawing/2014/main" val="10003"/>
                  </a:ext>
                </a:extLst>
              </a:tr>
              <a:tr h="238760">
                <a:tc>
                  <a:txBody>
                    <a:bodyPr/>
                    <a:lstStyle/>
                    <a:p>
                      <a:r>
                        <a:rPr lang="en-US" sz="1600" dirty="0"/>
                        <a:t>(5) </a:t>
                      </a:r>
                      <a:r>
                        <a:rPr lang="en-US" sz="1600" i="1" dirty="0"/>
                        <a:t>Y</a:t>
                      </a:r>
                      <a:r>
                        <a:rPr lang="en-US" sz="1600" dirty="0"/>
                        <a:t> = </a:t>
                      </a:r>
                      <a:r>
                        <a:rPr lang="en-US" sz="1600" i="1" dirty="0"/>
                        <a:t>C</a:t>
                      </a:r>
                      <a:r>
                        <a:rPr lang="en-US" sz="1600" dirty="0"/>
                        <a:t> + </a:t>
                      </a:r>
                      <a:r>
                        <a:rPr lang="en-US" sz="1600" i="1" dirty="0"/>
                        <a:t>I</a:t>
                      </a:r>
                      <a:r>
                        <a:rPr lang="en-US" sz="1600" dirty="0"/>
                        <a:t> + </a:t>
                      </a:r>
                      <a:r>
                        <a:rPr lang="en-US" sz="1600" i="1" dirty="0"/>
                        <a:t>G</a:t>
                      </a:r>
                    </a:p>
                  </a:txBody>
                  <a:tcPr>
                    <a:lnB w="28575" cap="flat" cmpd="sng" algn="ctr">
                      <a:solidFill>
                        <a:srgbClr val="0066B3"/>
                      </a:solidFill>
                      <a:prstDash val="solid"/>
                      <a:round/>
                      <a:headEnd type="none" w="med" len="med"/>
                      <a:tailEnd type="none" w="med" len="med"/>
                    </a:lnB>
                    <a:noFill/>
                  </a:tcPr>
                </a:tc>
                <a:tc>
                  <a:txBody>
                    <a:bodyPr/>
                    <a:lstStyle/>
                    <a:p>
                      <a:r>
                        <a:rPr lang="en-US" sz="1600" dirty="0"/>
                        <a:t>Equilibrium condition</a:t>
                      </a:r>
                    </a:p>
                  </a:txBody>
                  <a:tcPr>
                    <a:lnB w="28575" cap="flat" cmpd="sng" algn="ctr">
                      <a:solidFill>
                        <a:srgbClr val="0066B3"/>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4" name="Text Placeholder 2"/>
          <p:cNvSpPr txBox="1">
            <a:spLocks/>
          </p:cNvSpPr>
          <p:nvPr/>
        </p:nvSpPr>
        <p:spPr>
          <a:xfrm>
            <a:off x="152400" y="3886200"/>
            <a:ext cx="8839200" cy="17526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a:spcBef>
                <a:spcPts val="0"/>
              </a:spcBef>
              <a:spcAft>
                <a:spcPts val="1200"/>
              </a:spcAft>
              <a:defRPr/>
            </a:pPr>
            <a:r>
              <a:rPr lang="en-US" kern="0" dirty="0"/>
              <a:t>These numbers are in billions of dollars, except the marginal propensity to consume (MPC) of 0.75.</a:t>
            </a:r>
          </a:p>
          <a:p>
            <a:pPr>
              <a:spcBef>
                <a:spcPts val="0"/>
              </a:spcBef>
              <a:spcAft>
                <a:spcPts val="1200"/>
              </a:spcAft>
              <a:defRPr/>
            </a:pPr>
            <a:r>
              <a:rPr lang="en-US" kern="0" dirty="0"/>
              <a:t>(Y-T) is </a:t>
            </a:r>
            <a:r>
              <a:rPr lang="en-US" i="1" kern="0" dirty="0"/>
              <a:t>disposable income.</a:t>
            </a:r>
          </a:p>
          <a:p>
            <a:pPr>
              <a:spcBef>
                <a:spcPts val="0"/>
              </a:spcBef>
              <a:spcAft>
                <a:spcPts val="1200"/>
              </a:spcAft>
              <a:defRPr/>
            </a:pPr>
            <a:r>
              <a:rPr lang="en-US" kern="0" dirty="0"/>
              <a:t>Then we can write:</a:t>
            </a:r>
          </a:p>
        </p:txBody>
      </p:sp>
      <p:sp>
        <p:nvSpPr>
          <p:cNvPr id="5" name="Rectangle 16"/>
          <p:cNvSpPr>
            <a:spLocks noChangeArrowheads="1"/>
          </p:cNvSpPr>
          <p:nvPr/>
        </p:nvSpPr>
        <p:spPr bwMode="auto">
          <a:xfrm>
            <a:off x="1517650" y="5867400"/>
            <a:ext cx="4762500" cy="400050"/>
          </a:xfrm>
          <a:prstGeom prst="rect">
            <a:avLst/>
          </a:prstGeom>
          <a:noFill/>
          <a:ln w="9525" algn="ctr">
            <a:noFill/>
            <a:miter lim="800000"/>
            <a:headEnd/>
            <a:tailEnd/>
          </a:ln>
        </p:spPr>
        <p:txBody>
          <a:bodyPr anchor="ctr">
            <a:spAutoFit/>
          </a:bodyPr>
          <a:lstStyle/>
          <a:p>
            <a:pPr>
              <a:spcBef>
                <a:spcPct val="10000"/>
              </a:spcBef>
              <a:spcAft>
                <a:spcPct val="10000"/>
              </a:spcAft>
            </a:pPr>
            <a:r>
              <a:rPr lang="es-ES" sz="2000" b="0" i="1" dirty="0">
                <a:latin typeface="Times New Roman" pitchFamily="18" charset="0"/>
                <a:cs typeface="Times New Roman" pitchFamily="18" charset="0"/>
              </a:rPr>
              <a:t>Y</a:t>
            </a:r>
            <a:r>
              <a:rPr lang="es-ES" sz="2000" b="0" dirty="0">
                <a:latin typeface="Times New Roman" pitchFamily="18" charset="0"/>
                <a:cs typeface="Times New Roman" pitchFamily="18" charset="0"/>
              </a:rPr>
              <a:t> = 1,000 + 0.75(</a:t>
            </a:r>
            <a:r>
              <a:rPr lang="es-ES" sz="2000" b="0" i="1" dirty="0">
                <a:latin typeface="Times New Roman" pitchFamily="18" charset="0"/>
                <a:cs typeface="Times New Roman" pitchFamily="18" charset="0"/>
              </a:rPr>
              <a:t>Y</a:t>
            </a:r>
            <a:r>
              <a:rPr lang="es-ES" sz="2000" b="0" dirty="0">
                <a:latin typeface="Times New Roman" pitchFamily="18" charset="0"/>
                <a:cs typeface="Times New Roman" pitchFamily="18" charset="0"/>
              </a:rPr>
              <a:t> − 1,000) + 1,500 + 1,500</a:t>
            </a:r>
            <a:endParaRPr lang="en-US" sz="2000" b="0" dirty="0">
              <a:latin typeface="Times New Roman" pitchFamily="18" charset="0"/>
              <a:cs typeface="Times New Roman" pitchFamily="18" charset="0"/>
            </a:endParaRPr>
          </a:p>
        </p:txBody>
      </p:sp>
    </p:spTree>
    <p:extLst>
      <p:ext uri="{BB962C8B-B14F-4D97-AF65-F5344CB8AC3E}">
        <p14:creationId xmlns:p14="http://schemas.microsoft.com/office/powerpoint/2010/main" val="3679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wipe(left)">
                                      <p:cBhvr>
                                        <p:cTn id="16" dur="500"/>
                                        <p:tgtEl>
                                          <p:spTgt spid="4">
                                            <p:txEl>
                                              <p:pRg st="0" end="0"/>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ipe(left)">
                                      <p:cBhvr>
                                        <p:cTn id="20" dur="500"/>
                                        <p:tgtEl>
                                          <p:spTgt spid="4">
                                            <p:txEl>
                                              <p:pRg st="1" end="1"/>
                                            </p:txEl>
                                          </p:spTgt>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wipe(left)">
                                      <p:cBhvr>
                                        <p:cTn id="24" dur="500"/>
                                        <p:tgtEl>
                                          <p:spTgt spid="4">
                                            <p:txEl>
                                              <p:pRg st="2" end="2"/>
                                            </p:txEl>
                                          </p:spTgt>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much government spending is federal?</a:t>
            </a:r>
          </a:p>
        </p:txBody>
      </p:sp>
      <p:sp>
        <p:nvSpPr>
          <p:cNvPr id="3" name="Text Placeholder 2"/>
          <p:cNvSpPr>
            <a:spLocks noGrp="1"/>
          </p:cNvSpPr>
          <p:nvPr>
            <p:ph type="body" sz="quarter" idx="11"/>
          </p:nvPr>
        </p:nvSpPr>
        <p:spPr>
          <a:xfrm>
            <a:off x="152400" y="4876800"/>
            <a:ext cx="4724400" cy="1219200"/>
          </a:xfrm>
        </p:spPr>
        <p:txBody>
          <a:bodyPr/>
          <a:lstStyle/>
          <a:p>
            <a:pPr>
              <a:spcBef>
                <a:spcPts val="0"/>
              </a:spcBef>
              <a:spcAft>
                <a:spcPts val="1200"/>
              </a:spcAft>
              <a:defRPr/>
            </a:pPr>
            <a:r>
              <a:rPr lang="en-US" dirty="0"/>
              <a:t>Before the Great Depression of the 1930s, most government spending was at the state or local level;</a:t>
            </a:r>
            <a:br>
              <a:rPr lang="en-US" dirty="0"/>
            </a:br>
            <a:r>
              <a:rPr lang="en-US" dirty="0"/>
              <a:t>now the federal government’s share is two-thirds to three-quarters.</a:t>
            </a:r>
          </a:p>
        </p:txBody>
      </p:sp>
      <p:sp>
        <p:nvSpPr>
          <p:cNvPr id="4" name="Text Placeholder 3"/>
          <p:cNvSpPr>
            <a:spLocks noGrp="1"/>
          </p:cNvSpPr>
          <p:nvPr>
            <p:ph type="body" sz="quarter" idx="12"/>
          </p:nvPr>
        </p:nvSpPr>
        <p:spPr>
          <a:xfrm>
            <a:off x="6096000" y="5029200"/>
            <a:ext cx="2743200" cy="449263"/>
          </a:xfrm>
        </p:spPr>
        <p:txBody>
          <a:bodyPr/>
          <a:lstStyle/>
          <a:p>
            <a:r>
              <a:rPr lang="en-US" dirty="0"/>
              <a:t>The federal government’s share of total expenditures, 1929-2012</a:t>
            </a:r>
          </a:p>
        </p:txBody>
      </p:sp>
      <p:sp>
        <p:nvSpPr>
          <p:cNvPr id="5" name="Text Placeholder 4"/>
          <p:cNvSpPr>
            <a:spLocks noGrp="1"/>
          </p:cNvSpPr>
          <p:nvPr>
            <p:ph type="body" sz="quarter" idx="13"/>
          </p:nvPr>
        </p:nvSpPr>
        <p:spPr>
          <a:xfrm>
            <a:off x="4762500" y="5029200"/>
            <a:ext cx="1352550" cy="381000"/>
          </a:xfrm>
        </p:spPr>
        <p:txBody>
          <a:bodyPr/>
          <a:lstStyle/>
          <a:p>
            <a:r>
              <a:rPr lang="en-US" dirty="0"/>
              <a:t>Figure 16.1</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738412"/>
            <a:ext cx="7042605" cy="415820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 y="738412"/>
            <a:ext cx="7042605" cy="4158203"/>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3000" y="738412"/>
            <a:ext cx="7042605" cy="4158203"/>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3000" y="738412"/>
            <a:ext cx="7042605" cy="4158203"/>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3000" y="738412"/>
            <a:ext cx="7042605" cy="4158203"/>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43000" y="738412"/>
            <a:ext cx="7042605" cy="4158203"/>
          </a:xfrm>
          <a:prstGeom prst="rect">
            <a:avLst/>
          </a:prstGeom>
        </p:spPr>
      </p:pic>
    </p:spTree>
    <p:extLst>
      <p:ext uri="{BB962C8B-B14F-4D97-AF65-F5344CB8AC3E}">
        <p14:creationId xmlns:p14="http://schemas.microsoft.com/office/powerpoint/2010/main" val="2601603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750"/>
                                        <p:tgtEl>
                                          <p:spTgt spid="6"/>
                                        </p:tgtEl>
                                      </p:cBhvr>
                                    </p:animEffect>
                                  </p:childTnLst>
                                </p:cTn>
                              </p:par>
                              <p:par>
                                <p:cTn id="12" presetID="22" presetClass="entr" presetSubtype="4"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750"/>
                                        <p:tgtEl>
                                          <p:spTgt spid="7"/>
                                        </p:tgtEl>
                                      </p:cBhvr>
                                    </p:animEffect>
                                  </p:childTnLst>
                                </p:cTn>
                              </p:par>
                              <p:par>
                                <p:cTn id="15" presetID="22" presetClass="entr" presetSubtype="8"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750"/>
                                        <p:tgtEl>
                                          <p:spTgt spid="8"/>
                                        </p:tgtEl>
                                      </p:cBhvr>
                                    </p:animEffect>
                                  </p:childTnLst>
                                </p:cTn>
                              </p:par>
                            </p:childTnLst>
                          </p:cTn>
                        </p:par>
                        <p:par>
                          <p:cTn id="18" fill="hold">
                            <p:stCondLst>
                              <p:cond delay="1250"/>
                            </p:stCondLst>
                            <p:childTnLst>
                              <p:par>
                                <p:cTn id="19" presetID="22" presetClass="entr" presetSubtype="8"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childTnLst>
                          </p:cTn>
                        </p:par>
                        <p:par>
                          <p:cTn id="22" fill="hold">
                            <p:stCondLst>
                              <p:cond delay="2250"/>
                            </p:stCondLst>
                            <p:childTnLst>
                              <p:par>
                                <p:cTn id="23" presetID="22" presetClass="entr" presetSubtype="2"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right)">
                                      <p:cBhvr>
                                        <p:cTn id="25" dur="750"/>
                                        <p:tgtEl>
                                          <p:spTgt spid="10"/>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right)">
                                      <p:cBhvr>
                                        <p:cTn id="29"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equilibrium GDP (simple version)—cont.</a:t>
            </a:r>
          </a:p>
        </p:txBody>
      </p:sp>
      <p:sp>
        <p:nvSpPr>
          <p:cNvPr id="5" name="Rectangle 16"/>
          <p:cNvSpPr>
            <a:spLocks noChangeArrowheads="1"/>
          </p:cNvSpPr>
          <p:nvPr/>
        </p:nvSpPr>
        <p:spPr bwMode="auto">
          <a:xfrm>
            <a:off x="1517650" y="871538"/>
            <a:ext cx="4762500" cy="400050"/>
          </a:xfrm>
          <a:prstGeom prst="rect">
            <a:avLst/>
          </a:prstGeom>
          <a:noFill/>
          <a:ln w="9525" algn="ctr">
            <a:noFill/>
            <a:miter lim="800000"/>
            <a:headEnd/>
            <a:tailEnd/>
          </a:ln>
        </p:spPr>
        <p:txBody>
          <a:bodyPr anchor="ctr">
            <a:spAutoFit/>
          </a:bodyPr>
          <a:lstStyle/>
          <a:p>
            <a:pPr>
              <a:spcBef>
                <a:spcPct val="10000"/>
              </a:spcBef>
              <a:spcAft>
                <a:spcPct val="10000"/>
              </a:spcAft>
            </a:pPr>
            <a:r>
              <a:rPr lang="es-ES" sz="2000" b="0" i="1" dirty="0">
                <a:latin typeface="Times New Roman" pitchFamily="18" charset="0"/>
                <a:cs typeface="Times New Roman" pitchFamily="18" charset="0"/>
              </a:rPr>
              <a:t>Y</a:t>
            </a:r>
            <a:r>
              <a:rPr lang="es-ES" sz="2000" b="0" dirty="0">
                <a:latin typeface="Times New Roman" pitchFamily="18" charset="0"/>
                <a:cs typeface="Times New Roman" pitchFamily="18" charset="0"/>
              </a:rPr>
              <a:t> = 1,000 + 0.75(</a:t>
            </a:r>
            <a:r>
              <a:rPr lang="es-ES" sz="2000" b="0" i="1" dirty="0">
                <a:latin typeface="Times New Roman" pitchFamily="18" charset="0"/>
                <a:cs typeface="Times New Roman" pitchFamily="18" charset="0"/>
              </a:rPr>
              <a:t>Y</a:t>
            </a:r>
            <a:r>
              <a:rPr lang="es-ES" sz="2000" b="0" dirty="0">
                <a:latin typeface="Times New Roman" pitchFamily="18" charset="0"/>
                <a:cs typeface="Times New Roman" pitchFamily="18" charset="0"/>
              </a:rPr>
              <a:t> − 1,000) + 1,500 + 1,500</a:t>
            </a:r>
            <a:endParaRPr lang="en-US" sz="2000" b="0" dirty="0">
              <a:latin typeface="Times New Roman" pitchFamily="18" charset="0"/>
              <a:cs typeface="Times New Roman" pitchFamily="18" charset="0"/>
            </a:endParaRPr>
          </a:p>
        </p:txBody>
      </p:sp>
      <p:sp>
        <p:nvSpPr>
          <p:cNvPr id="6" name="Rectangle 16"/>
          <p:cNvSpPr>
            <a:spLocks noChangeArrowheads="1"/>
          </p:cNvSpPr>
          <p:nvPr/>
        </p:nvSpPr>
        <p:spPr bwMode="auto">
          <a:xfrm>
            <a:off x="1717675" y="1271588"/>
            <a:ext cx="4152900" cy="400050"/>
          </a:xfrm>
          <a:prstGeom prst="rect">
            <a:avLst/>
          </a:prstGeom>
          <a:noFill/>
          <a:ln w="9525" algn="ctr">
            <a:noFill/>
            <a:miter lim="800000"/>
            <a:headEnd/>
            <a:tailEnd/>
          </a:ln>
        </p:spPr>
        <p:txBody>
          <a:bodyPr anchor="ctr">
            <a:spAutoFit/>
          </a:bodyPr>
          <a:lstStyle/>
          <a:p>
            <a:pPr>
              <a:spcBef>
                <a:spcPct val="10000"/>
              </a:spcBef>
              <a:spcAft>
                <a:spcPct val="10000"/>
              </a:spcAft>
            </a:pPr>
            <a:r>
              <a:rPr lang="es-ES" sz="2000" b="0" dirty="0">
                <a:latin typeface="Times New Roman" pitchFamily="18" charset="0"/>
                <a:cs typeface="Times New Roman" pitchFamily="18" charset="0"/>
              </a:rPr>
              <a:t>= 1,000 + 0.75</a:t>
            </a:r>
            <a:r>
              <a:rPr lang="es-ES" sz="2000" b="0" i="1" dirty="0">
                <a:latin typeface="Times New Roman" pitchFamily="18" charset="0"/>
                <a:cs typeface="Times New Roman" pitchFamily="18" charset="0"/>
              </a:rPr>
              <a:t>Y</a:t>
            </a:r>
            <a:r>
              <a:rPr lang="es-ES" sz="2000" b="0" dirty="0">
                <a:latin typeface="Times New Roman" pitchFamily="18" charset="0"/>
                <a:cs typeface="Times New Roman" pitchFamily="18" charset="0"/>
              </a:rPr>
              <a:t> − 750 + 1,500 + 1,500</a:t>
            </a:r>
            <a:endParaRPr lang="en-US" sz="2000" b="0" dirty="0">
              <a:latin typeface="Times New Roman" pitchFamily="18" charset="0"/>
              <a:cs typeface="Times New Roman" pitchFamily="18" charset="0"/>
            </a:endParaRPr>
          </a:p>
        </p:txBody>
      </p:sp>
      <p:sp>
        <p:nvSpPr>
          <p:cNvPr id="4" name="Text Placeholder 2"/>
          <p:cNvSpPr txBox="1">
            <a:spLocks/>
          </p:cNvSpPr>
          <p:nvPr/>
        </p:nvSpPr>
        <p:spPr>
          <a:xfrm>
            <a:off x="292100" y="1671638"/>
            <a:ext cx="8699500" cy="4572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a:spcBef>
                <a:spcPts val="0"/>
              </a:spcBef>
              <a:spcAft>
                <a:spcPts val="1200"/>
              </a:spcAft>
              <a:defRPr/>
            </a:pPr>
            <a:r>
              <a:rPr lang="en-US" kern="0" dirty="0"/>
              <a:t>Subtracting 0.75</a:t>
            </a:r>
            <a:r>
              <a:rPr lang="en-US" i="1" kern="0" dirty="0"/>
              <a:t>Y</a:t>
            </a:r>
            <a:r>
              <a:rPr lang="en-US" kern="0" dirty="0"/>
              <a:t> from both sides, we obtain:</a:t>
            </a:r>
          </a:p>
        </p:txBody>
      </p:sp>
      <p:sp>
        <p:nvSpPr>
          <p:cNvPr id="7" name="Rectangle 16"/>
          <p:cNvSpPr>
            <a:spLocks noChangeArrowheads="1"/>
          </p:cNvSpPr>
          <p:nvPr/>
        </p:nvSpPr>
        <p:spPr bwMode="auto">
          <a:xfrm>
            <a:off x="603250" y="2340056"/>
            <a:ext cx="4391025" cy="400050"/>
          </a:xfrm>
          <a:prstGeom prst="rect">
            <a:avLst/>
          </a:prstGeom>
          <a:noFill/>
          <a:ln w="9525" algn="ctr">
            <a:noFill/>
            <a:miter lim="800000"/>
            <a:headEnd/>
            <a:tailEnd/>
          </a:ln>
        </p:spPr>
        <p:txBody>
          <a:bodyPr anchor="ctr">
            <a:spAutoFit/>
          </a:bodyPr>
          <a:lstStyle/>
          <a:p>
            <a:pPr>
              <a:spcBef>
                <a:spcPct val="10000"/>
              </a:spcBef>
              <a:spcAft>
                <a:spcPct val="10000"/>
              </a:spcAft>
            </a:pPr>
            <a:r>
              <a:rPr lang="es-ES" sz="2000" b="0" i="1" dirty="0">
                <a:latin typeface="Times New Roman" pitchFamily="18" charset="0"/>
                <a:cs typeface="Times New Roman" pitchFamily="18" charset="0"/>
              </a:rPr>
              <a:t>Y</a:t>
            </a:r>
            <a:r>
              <a:rPr lang="es-ES" sz="2000" b="0" dirty="0">
                <a:latin typeface="Times New Roman" pitchFamily="18" charset="0"/>
                <a:cs typeface="Times New Roman" pitchFamily="18" charset="0"/>
              </a:rPr>
              <a:t> − 0.75</a:t>
            </a:r>
            <a:r>
              <a:rPr lang="es-ES" sz="2000" b="0" i="1" dirty="0">
                <a:latin typeface="Times New Roman" pitchFamily="18" charset="0"/>
                <a:cs typeface="Times New Roman" pitchFamily="18" charset="0"/>
              </a:rPr>
              <a:t>Y</a:t>
            </a:r>
            <a:r>
              <a:rPr lang="es-ES" sz="2000" b="0" dirty="0">
                <a:latin typeface="Times New Roman" pitchFamily="18" charset="0"/>
                <a:cs typeface="Times New Roman" pitchFamily="18" charset="0"/>
              </a:rPr>
              <a:t> = 1,000 − 750 + 1,500 + 1,500</a:t>
            </a:r>
            <a:endParaRPr lang="en-US" sz="2000" b="0" dirty="0">
              <a:latin typeface="Times New Roman" pitchFamily="18" charset="0"/>
              <a:cs typeface="Times New Roman" pitchFamily="18" charset="0"/>
            </a:endParaRPr>
          </a:p>
        </p:txBody>
      </p:sp>
      <p:sp>
        <p:nvSpPr>
          <p:cNvPr id="8" name="Rectangle 16"/>
          <p:cNvSpPr>
            <a:spLocks noChangeArrowheads="1"/>
          </p:cNvSpPr>
          <p:nvPr/>
        </p:nvSpPr>
        <p:spPr bwMode="auto">
          <a:xfrm>
            <a:off x="1020762" y="2752806"/>
            <a:ext cx="1676400" cy="400050"/>
          </a:xfrm>
          <a:prstGeom prst="rect">
            <a:avLst/>
          </a:prstGeom>
          <a:noFill/>
          <a:ln w="9525" algn="ctr">
            <a:noFill/>
            <a:miter lim="800000"/>
            <a:headEnd/>
            <a:tailEnd/>
          </a:ln>
        </p:spPr>
        <p:txBody>
          <a:bodyPr anchor="ctr">
            <a:spAutoFit/>
          </a:bodyPr>
          <a:lstStyle/>
          <a:p>
            <a:pPr>
              <a:spcBef>
                <a:spcPct val="10000"/>
              </a:spcBef>
              <a:spcAft>
                <a:spcPct val="10000"/>
              </a:spcAft>
            </a:pPr>
            <a:r>
              <a:rPr lang="es-ES" sz="2000" b="0" dirty="0">
                <a:latin typeface="Times New Roman" pitchFamily="18" charset="0"/>
                <a:cs typeface="Times New Roman" pitchFamily="18" charset="0"/>
              </a:rPr>
              <a:t>0.25</a:t>
            </a:r>
            <a:r>
              <a:rPr lang="es-ES" sz="2000" b="0" i="1" dirty="0">
                <a:latin typeface="Times New Roman" pitchFamily="18" charset="0"/>
                <a:cs typeface="Times New Roman" pitchFamily="18" charset="0"/>
              </a:rPr>
              <a:t>Y</a:t>
            </a:r>
            <a:r>
              <a:rPr lang="es-ES" sz="2000" b="0" dirty="0">
                <a:latin typeface="Times New Roman" pitchFamily="18" charset="0"/>
                <a:cs typeface="Times New Roman" pitchFamily="18" charset="0"/>
              </a:rPr>
              <a:t> = 3,250</a:t>
            </a:r>
            <a:endParaRPr lang="en-US" sz="2000" b="0" dirty="0">
              <a:latin typeface="Times New Roman" pitchFamily="18" charset="0"/>
              <a:cs typeface="Times New Roman" pitchFamily="18"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4293674400"/>
              </p:ext>
            </p:extLst>
          </p:nvPr>
        </p:nvGraphicFramePr>
        <p:xfrm>
          <a:off x="1517650" y="3152856"/>
          <a:ext cx="1946275" cy="636587"/>
        </p:xfrm>
        <a:graphic>
          <a:graphicData uri="http://schemas.openxmlformats.org/presentationml/2006/ole">
            <mc:AlternateContent xmlns:mc="http://schemas.openxmlformats.org/markup-compatibility/2006">
              <mc:Choice xmlns:v="urn:schemas-microsoft-com:vml" Requires="v">
                <p:oleObj name="Equation" r:id="rId2" imgW="1205977" imgH="393529" progId="Equation.3">
                  <p:embed/>
                </p:oleObj>
              </mc:Choice>
              <mc:Fallback>
                <p:oleObj name="Equation" r:id="rId2" imgW="1205977" imgH="393529"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650" y="3152856"/>
                        <a:ext cx="1946275"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Text Placeholder 2"/>
          <p:cNvSpPr>
            <a:spLocks noGrp="1"/>
          </p:cNvSpPr>
          <p:nvPr>
            <p:ph type="body" sz="quarter" idx="11"/>
          </p:nvPr>
        </p:nvSpPr>
        <p:spPr>
          <a:xfrm>
            <a:off x="304800" y="4038600"/>
            <a:ext cx="8839200" cy="762000"/>
          </a:xfrm>
        </p:spPr>
        <p:txBody>
          <a:bodyPr/>
          <a:lstStyle/>
          <a:p>
            <a:pPr>
              <a:spcBef>
                <a:spcPts val="0"/>
              </a:spcBef>
              <a:spcAft>
                <a:spcPts val="1200"/>
              </a:spcAft>
              <a:defRPr/>
            </a:pPr>
            <a:r>
              <a:rPr lang="en-US" dirty="0"/>
              <a:t>Thus we conclude that according to our model, real GDP will be $13 trillion.</a:t>
            </a:r>
          </a:p>
        </p:txBody>
      </p:sp>
    </p:spTree>
    <p:extLst>
      <p:ext uri="{BB962C8B-B14F-4D97-AF65-F5344CB8AC3E}">
        <p14:creationId xmlns:p14="http://schemas.microsoft.com/office/powerpoint/2010/main" val="1912225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wipe(left)">
                                      <p:cBhvr>
                                        <p:cTn id="2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algebraic expression for equilibrium real GDP</a:t>
            </a:r>
          </a:p>
        </p:txBody>
      </p:sp>
      <p:sp>
        <p:nvSpPr>
          <p:cNvPr id="3" name="Text Placeholder 2"/>
          <p:cNvSpPr>
            <a:spLocks noGrp="1"/>
          </p:cNvSpPr>
          <p:nvPr>
            <p:ph type="body" sz="quarter" idx="11"/>
          </p:nvPr>
        </p:nvSpPr>
        <p:spPr>
          <a:xfrm>
            <a:off x="152400" y="838200"/>
            <a:ext cx="8839200" cy="838200"/>
          </a:xfrm>
        </p:spPr>
        <p:txBody>
          <a:bodyPr/>
          <a:lstStyle/>
          <a:p>
            <a:pPr>
              <a:spcBef>
                <a:spcPts val="0"/>
              </a:spcBef>
              <a:spcAft>
                <a:spcPts val="1200"/>
              </a:spcAft>
              <a:defRPr/>
            </a:pPr>
            <a:r>
              <a:rPr lang="en-US" dirty="0"/>
              <a:t>Instead of inserting numbers, we could find an expression for real GDP algebraically. Let:</a:t>
            </a:r>
          </a:p>
        </p:txBody>
      </p:sp>
      <p:graphicFrame>
        <p:nvGraphicFramePr>
          <p:cNvPr id="5" name="Table 4"/>
          <p:cNvGraphicFramePr>
            <a:graphicFrameLocks noGrp="1"/>
          </p:cNvGraphicFramePr>
          <p:nvPr>
            <p:extLst>
              <p:ext uri="{D42A27DB-BD31-4B8C-83A1-F6EECF244321}">
                <p14:modId xmlns:p14="http://schemas.microsoft.com/office/powerpoint/2010/main" val="839900793"/>
              </p:ext>
            </p:extLst>
          </p:nvPr>
        </p:nvGraphicFramePr>
        <p:xfrm>
          <a:off x="1266825" y="1787525"/>
          <a:ext cx="6610350" cy="1676400"/>
        </p:xfrm>
        <a:graphic>
          <a:graphicData uri="http://schemas.openxmlformats.org/drawingml/2006/table">
            <a:tbl>
              <a:tblPr firstRow="1" bandRow="1">
                <a:tableStyleId>{5C22544A-7EE6-4342-B048-85BDC9FD1C3A}</a:tableStyleId>
              </a:tblPr>
              <a:tblGrid>
                <a:gridCol w="3438525">
                  <a:extLst>
                    <a:ext uri="{9D8B030D-6E8A-4147-A177-3AD203B41FA5}">
                      <a16:colId xmlns:a16="http://schemas.microsoft.com/office/drawing/2014/main" val="20000"/>
                    </a:ext>
                  </a:extLst>
                </a:gridCol>
                <a:gridCol w="3171825">
                  <a:extLst>
                    <a:ext uri="{9D8B030D-6E8A-4147-A177-3AD203B41FA5}">
                      <a16:colId xmlns:a16="http://schemas.microsoft.com/office/drawing/2014/main" val="20001"/>
                    </a:ext>
                  </a:extLst>
                </a:gridCol>
              </a:tblGrid>
              <a:tr h="238760">
                <a:tc>
                  <a:txBody>
                    <a:bodyPr/>
                    <a:lstStyle/>
                    <a:p>
                      <a:r>
                        <a:rPr lang="fr-FR" sz="1600" b="0" dirty="0">
                          <a:solidFill>
                            <a:schemeClr val="tx1"/>
                          </a:solidFill>
                        </a:rPr>
                        <a:t>(1) </a:t>
                      </a:r>
                      <a:r>
                        <a:rPr lang="fr-FR" sz="1600" b="0" i="1" dirty="0">
                          <a:solidFill>
                            <a:schemeClr val="tx1"/>
                          </a:solidFill>
                        </a:rPr>
                        <a:t>C</a:t>
                      </a:r>
                      <a:r>
                        <a:rPr lang="fr-FR" sz="1600" b="0" dirty="0">
                          <a:solidFill>
                            <a:schemeClr val="tx1"/>
                          </a:solidFill>
                        </a:rPr>
                        <a:t> = </a:t>
                      </a:r>
                      <a:r>
                        <a:rPr lang="fr-FR" sz="1600" b="0" i="1" dirty="0">
                          <a:solidFill>
                            <a:schemeClr val="tx1"/>
                          </a:solidFill>
                        </a:rPr>
                        <a:t>C</a:t>
                      </a:r>
                      <a:r>
                        <a:rPr lang="fr-FR" sz="1600" b="0" dirty="0">
                          <a:solidFill>
                            <a:schemeClr val="tx1"/>
                          </a:solidFill>
                        </a:rPr>
                        <a:t> + </a:t>
                      </a:r>
                      <a:r>
                        <a:rPr lang="fr-FR" sz="1600" b="0" i="1" dirty="0">
                          <a:solidFill>
                            <a:schemeClr val="tx1"/>
                          </a:solidFill>
                        </a:rPr>
                        <a:t>MPC</a:t>
                      </a:r>
                      <a:r>
                        <a:rPr lang="fr-FR" sz="1600" b="0" dirty="0">
                          <a:solidFill>
                            <a:schemeClr val="tx1"/>
                          </a:solidFill>
                        </a:rPr>
                        <a:t>(</a:t>
                      </a:r>
                      <a:r>
                        <a:rPr lang="fr-FR" sz="1600" b="0" i="1" dirty="0">
                          <a:solidFill>
                            <a:schemeClr val="tx1"/>
                          </a:solidFill>
                        </a:rPr>
                        <a:t>Y</a:t>
                      </a:r>
                      <a:r>
                        <a:rPr lang="fr-FR" sz="1600" b="0" dirty="0">
                          <a:solidFill>
                            <a:schemeClr val="tx1"/>
                          </a:solidFill>
                        </a:rPr>
                        <a:t> </a:t>
                      </a:r>
                      <a:r>
                        <a:rPr lang="fr-FR" sz="1600" b="0" dirty="0">
                          <a:solidFill>
                            <a:schemeClr val="tx1"/>
                          </a:solidFill>
                          <a:latin typeface="Arial"/>
                          <a:cs typeface="Arial"/>
                        </a:rPr>
                        <a:t>−</a:t>
                      </a:r>
                      <a:r>
                        <a:rPr lang="fr-FR" sz="1600" b="0" dirty="0">
                          <a:solidFill>
                            <a:schemeClr val="tx1"/>
                          </a:solidFill>
                        </a:rPr>
                        <a:t> </a:t>
                      </a:r>
                      <a:r>
                        <a:rPr lang="fr-FR" sz="1600" b="0" i="1" dirty="0">
                          <a:solidFill>
                            <a:schemeClr val="tx1"/>
                          </a:solidFill>
                        </a:rPr>
                        <a:t>T</a:t>
                      </a:r>
                      <a:r>
                        <a:rPr lang="fr-FR" sz="1600" b="0" dirty="0">
                          <a:solidFill>
                            <a:schemeClr val="tx1"/>
                          </a:solidFill>
                        </a:rPr>
                        <a:t>)</a:t>
                      </a:r>
                      <a:endParaRPr lang="en-US" sz="1600" b="0" dirty="0">
                        <a:solidFill>
                          <a:schemeClr val="tx1"/>
                        </a:solidFill>
                      </a:endParaRPr>
                    </a:p>
                  </a:txBody>
                  <a:tcPr>
                    <a:lnT w="28575" cap="flat" cmpd="sng" algn="ctr">
                      <a:solidFill>
                        <a:srgbClr val="0066B3"/>
                      </a:solidFill>
                      <a:prstDash val="solid"/>
                      <a:round/>
                      <a:headEnd type="none" w="med" len="med"/>
                      <a:tailEnd type="none" w="med" len="med"/>
                    </a:lnT>
                    <a:noFill/>
                  </a:tcPr>
                </a:tc>
                <a:tc>
                  <a:txBody>
                    <a:bodyPr/>
                    <a:lstStyle/>
                    <a:p>
                      <a:r>
                        <a:rPr lang="en-US" sz="1600" b="0" dirty="0">
                          <a:solidFill>
                            <a:schemeClr val="tx1"/>
                          </a:solidFill>
                        </a:rPr>
                        <a:t>Consumption function</a:t>
                      </a:r>
                    </a:p>
                  </a:txBody>
                  <a:tcPr>
                    <a:lnT w="28575" cap="flat" cmpd="sng" algn="ctr">
                      <a:solidFill>
                        <a:srgbClr val="0066B3"/>
                      </a:solidFill>
                      <a:prstDash val="solid"/>
                      <a:round/>
                      <a:headEnd type="none" w="med" len="med"/>
                      <a:tailEnd type="none" w="med" len="med"/>
                    </a:lnT>
                    <a:noFill/>
                  </a:tcPr>
                </a:tc>
                <a:extLst>
                  <a:ext uri="{0D108BD9-81ED-4DB2-BD59-A6C34878D82A}">
                    <a16:rowId xmlns:a16="http://schemas.microsoft.com/office/drawing/2014/main" val="10000"/>
                  </a:ext>
                </a:extLst>
              </a:tr>
              <a:tr h="238760">
                <a:tc>
                  <a:txBody>
                    <a:bodyPr/>
                    <a:lstStyle/>
                    <a:p>
                      <a:r>
                        <a:rPr lang="en-US" sz="1600" dirty="0"/>
                        <a:t>(2) </a:t>
                      </a:r>
                      <a:r>
                        <a:rPr lang="en-US" sz="1600" i="1" dirty="0"/>
                        <a:t>I</a:t>
                      </a:r>
                      <a:r>
                        <a:rPr lang="en-US" sz="1600" dirty="0"/>
                        <a:t> = </a:t>
                      </a:r>
                      <a:r>
                        <a:rPr lang="en-US" sz="1600" i="1" dirty="0"/>
                        <a:t>I</a:t>
                      </a:r>
                    </a:p>
                  </a:txBody>
                  <a:tcPr>
                    <a:noFill/>
                  </a:tcPr>
                </a:tc>
                <a:tc>
                  <a:txBody>
                    <a:bodyPr/>
                    <a:lstStyle/>
                    <a:p>
                      <a:r>
                        <a:rPr lang="en-US" sz="1600" dirty="0"/>
                        <a:t>Planned investment function</a:t>
                      </a:r>
                    </a:p>
                  </a:txBody>
                  <a:tcPr>
                    <a:noFill/>
                  </a:tcPr>
                </a:tc>
                <a:extLst>
                  <a:ext uri="{0D108BD9-81ED-4DB2-BD59-A6C34878D82A}">
                    <a16:rowId xmlns:a16="http://schemas.microsoft.com/office/drawing/2014/main" val="10001"/>
                  </a:ext>
                </a:extLst>
              </a:tr>
              <a:tr h="238760">
                <a:tc>
                  <a:txBody>
                    <a:bodyPr/>
                    <a:lstStyle/>
                    <a:p>
                      <a:r>
                        <a:rPr lang="en-US" sz="1600" dirty="0"/>
                        <a:t>(3) </a:t>
                      </a:r>
                      <a:r>
                        <a:rPr lang="en-US" sz="1600" i="1" dirty="0"/>
                        <a:t>G</a:t>
                      </a:r>
                      <a:r>
                        <a:rPr lang="en-US" sz="1600" dirty="0"/>
                        <a:t> = </a:t>
                      </a:r>
                      <a:r>
                        <a:rPr lang="en-US" sz="1600" i="1" dirty="0"/>
                        <a:t>G</a:t>
                      </a:r>
                    </a:p>
                  </a:txBody>
                  <a:tcPr>
                    <a:noFill/>
                  </a:tcPr>
                </a:tc>
                <a:tc>
                  <a:txBody>
                    <a:bodyPr/>
                    <a:lstStyle/>
                    <a:p>
                      <a:r>
                        <a:rPr lang="en-US" sz="1600" dirty="0"/>
                        <a:t>Government purchases function</a:t>
                      </a:r>
                    </a:p>
                  </a:txBody>
                  <a:tcPr>
                    <a:noFill/>
                  </a:tcPr>
                </a:tc>
                <a:extLst>
                  <a:ext uri="{0D108BD9-81ED-4DB2-BD59-A6C34878D82A}">
                    <a16:rowId xmlns:a16="http://schemas.microsoft.com/office/drawing/2014/main" val="10002"/>
                  </a:ext>
                </a:extLst>
              </a:tr>
              <a:tr h="238760">
                <a:tc>
                  <a:txBody>
                    <a:bodyPr/>
                    <a:lstStyle/>
                    <a:p>
                      <a:r>
                        <a:rPr lang="en-US" sz="1600" dirty="0"/>
                        <a:t>(4) </a:t>
                      </a:r>
                      <a:r>
                        <a:rPr lang="en-US" sz="1600" i="1" dirty="0"/>
                        <a:t>T </a:t>
                      </a:r>
                      <a:r>
                        <a:rPr lang="en-US" sz="1600" dirty="0"/>
                        <a:t>= </a:t>
                      </a:r>
                      <a:r>
                        <a:rPr lang="en-US" sz="1600" i="1" dirty="0"/>
                        <a:t>T</a:t>
                      </a:r>
                    </a:p>
                  </a:txBody>
                  <a:tcPr>
                    <a:noFill/>
                  </a:tcPr>
                </a:tc>
                <a:tc>
                  <a:txBody>
                    <a:bodyPr/>
                    <a:lstStyle/>
                    <a:p>
                      <a:r>
                        <a:rPr lang="en-US" sz="1600" dirty="0"/>
                        <a:t>Tax function</a:t>
                      </a:r>
                    </a:p>
                  </a:txBody>
                  <a:tcPr>
                    <a:noFill/>
                  </a:tcPr>
                </a:tc>
                <a:extLst>
                  <a:ext uri="{0D108BD9-81ED-4DB2-BD59-A6C34878D82A}">
                    <a16:rowId xmlns:a16="http://schemas.microsoft.com/office/drawing/2014/main" val="10003"/>
                  </a:ext>
                </a:extLst>
              </a:tr>
              <a:tr h="238760">
                <a:tc>
                  <a:txBody>
                    <a:bodyPr/>
                    <a:lstStyle/>
                    <a:p>
                      <a:r>
                        <a:rPr lang="en-US" sz="1600" dirty="0"/>
                        <a:t>(5) </a:t>
                      </a:r>
                      <a:r>
                        <a:rPr lang="en-US" sz="1600" i="1" dirty="0"/>
                        <a:t>Y</a:t>
                      </a:r>
                      <a:r>
                        <a:rPr lang="en-US" sz="1600" dirty="0"/>
                        <a:t> = </a:t>
                      </a:r>
                      <a:r>
                        <a:rPr lang="en-US" sz="1600" i="1" dirty="0"/>
                        <a:t>C</a:t>
                      </a:r>
                      <a:r>
                        <a:rPr lang="en-US" sz="1600" dirty="0"/>
                        <a:t> + </a:t>
                      </a:r>
                      <a:r>
                        <a:rPr lang="en-US" sz="1600" i="1" dirty="0"/>
                        <a:t>I</a:t>
                      </a:r>
                      <a:r>
                        <a:rPr lang="en-US" sz="1600" dirty="0"/>
                        <a:t> + </a:t>
                      </a:r>
                      <a:r>
                        <a:rPr lang="en-US" sz="1600" i="1" dirty="0"/>
                        <a:t>G</a:t>
                      </a:r>
                    </a:p>
                  </a:txBody>
                  <a:tcPr>
                    <a:lnB w="28575" cap="flat" cmpd="sng" algn="ctr">
                      <a:solidFill>
                        <a:srgbClr val="0066B3"/>
                      </a:solidFill>
                      <a:prstDash val="solid"/>
                      <a:round/>
                      <a:headEnd type="none" w="med" len="med"/>
                      <a:tailEnd type="none" w="med" len="med"/>
                    </a:lnB>
                    <a:noFill/>
                  </a:tcPr>
                </a:tc>
                <a:tc>
                  <a:txBody>
                    <a:bodyPr/>
                    <a:lstStyle/>
                    <a:p>
                      <a:r>
                        <a:rPr lang="en-US" sz="1600" dirty="0"/>
                        <a:t>Equilibrium condition</a:t>
                      </a:r>
                    </a:p>
                  </a:txBody>
                  <a:tcPr>
                    <a:lnB w="28575" cap="flat" cmpd="sng" algn="ctr">
                      <a:solidFill>
                        <a:srgbClr val="0066B3"/>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pSp>
        <p:nvGrpSpPr>
          <p:cNvPr id="10" name="Group 9"/>
          <p:cNvGrpSpPr>
            <a:grpSpLocks/>
          </p:cNvGrpSpPr>
          <p:nvPr/>
        </p:nvGrpSpPr>
        <p:grpSpPr bwMode="auto">
          <a:xfrm>
            <a:off x="1933575" y="1857375"/>
            <a:ext cx="285750" cy="1000125"/>
            <a:chOff x="1933575" y="1228725"/>
            <a:chExt cx="285750" cy="1000125"/>
          </a:xfrm>
        </p:grpSpPr>
        <p:cxnSp>
          <p:nvCxnSpPr>
            <p:cNvPr id="11" name="Straight Connector 6"/>
            <p:cNvCxnSpPr>
              <a:cxnSpLocks noChangeShapeType="1"/>
            </p:cNvCxnSpPr>
            <p:nvPr/>
          </p:nvCxnSpPr>
          <p:spPr bwMode="auto">
            <a:xfrm>
              <a:off x="2076450" y="1228725"/>
              <a:ext cx="133350" cy="0"/>
            </a:xfrm>
            <a:prstGeom prst="line">
              <a:avLst/>
            </a:prstGeom>
            <a:noFill/>
            <a:ln w="15875" algn="ctr">
              <a:solidFill>
                <a:schemeClr val="tx1"/>
              </a:solidFill>
              <a:round/>
              <a:headEnd/>
              <a:tailEnd/>
            </a:ln>
          </p:spPr>
        </p:cxnSp>
        <p:cxnSp>
          <p:nvCxnSpPr>
            <p:cNvPr id="12" name="Straight Connector 28"/>
            <p:cNvCxnSpPr>
              <a:cxnSpLocks noChangeShapeType="1"/>
            </p:cNvCxnSpPr>
            <p:nvPr/>
          </p:nvCxnSpPr>
          <p:spPr bwMode="auto">
            <a:xfrm>
              <a:off x="1933575" y="1571625"/>
              <a:ext cx="133350" cy="0"/>
            </a:xfrm>
            <a:prstGeom prst="line">
              <a:avLst/>
            </a:prstGeom>
            <a:noFill/>
            <a:ln w="15875" algn="ctr">
              <a:solidFill>
                <a:schemeClr val="tx1"/>
              </a:solidFill>
              <a:round/>
              <a:headEnd/>
              <a:tailEnd/>
            </a:ln>
          </p:spPr>
        </p:cxnSp>
        <p:cxnSp>
          <p:nvCxnSpPr>
            <p:cNvPr id="13" name="Straight Connector 29"/>
            <p:cNvCxnSpPr>
              <a:cxnSpLocks noChangeShapeType="1"/>
            </p:cNvCxnSpPr>
            <p:nvPr/>
          </p:nvCxnSpPr>
          <p:spPr bwMode="auto">
            <a:xfrm>
              <a:off x="2085975" y="1905000"/>
              <a:ext cx="133350" cy="0"/>
            </a:xfrm>
            <a:prstGeom prst="line">
              <a:avLst/>
            </a:prstGeom>
            <a:noFill/>
            <a:ln w="15875" algn="ctr">
              <a:solidFill>
                <a:schemeClr val="tx1"/>
              </a:solidFill>
              <a:round/>
              <a:headEnd/>
              <a:tailEnd/>
            </a:ln>
          </p:spPr>
        </p:cxnSp>
        <p:cxnSp>
          <p:nvCxnSpPr>
            <p:cNvPr id="14" name="Straight Connector 30"/>
            <p:cNvCxnSpPr>
              <a:cxnSpLocks noChangeShapeType="1"/>
            </p:cNvCxnSpPr>
            <p:nvPr/>
          </p:nvCxnSpPr>
          <p:spPr bwMode="auto">
            <a:xfrm>
              <a:off x="2047875" y="2228850"/>
              <a:ext cx="133350" cy="0"/>
            </a:xfrm>
            <a:prstGeom prst="line">
              <a:avLst/>
            </a:prstGeom>
            <a:noFill/>
            <a:ln w="15875" algn="ctr">
              <a:solidFill>
                <a:schemeClr val="tx1"/>
              </a:solidFill>
              <a:round/>
              <a:headEnd/>
              <a:tailEnd/>
            </a:ln>
          </p:spPr>
        </p:cxnSp>
      </p:grpSp>
      <p:sp>
        <p:nvSpPr>
          <p:cNvPr id="4" name="Text Placeholder 2"/>
          <p:cNvSpPr txBox="1">
            <a:spLocks/>
          </p:cNvSpPr>
          <p:nvPr/>
        </p:nvSpPr>
        <p:spPr>
          <a:xfrm>
            <a:off x="152400" y="3505200"/>
            <a:ext cx="8839200" cy="8382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a:spcBef>
                <a:spcPts val="0"/>
              </a:spcBef>
              <a:spcAft>
                <a:spcPts val="1200"/>
              </a:spcAft>
              <a:defRPr/>
            </a:pPr>
            <a:r>
              <a:rPr lang="en-US" dirty="0"/>
              <a:t>(The letters with bars represent fixed or </a:t>
            </a:r>
            <a:r>
              <a:rPr lang="en-US" i="1" dirty="0"/>
              <a:t>autonomous</a:t>
            </a:r>
            <a:r>
              <a:rPr lang="en-US" dirty="0"/>
              <a:t> variables.)</a:t>
            </a:r>
          </a:p>
          <a:p>
            <a:pPr>
              <a:spcBef>
                <a:spcPts val="0"/>
              </a:spcBef>
              <a:spcAft>
                <a:spcPts val="1200"/>
              </a:spcAft>
              <a:defRPr/>
            </a:pPr>
            <a:r>
              <a:rPr lang="en-US" dirty="0"/>
              <a:t>Then:</a:t>
            </a:r>
          </a:p>
        </p:txBody>
      </p:sp>
      <p:graphicFrame>
        <p:nvGraphicFramePr>
          <p:cNvPr id="6" name="Object 5"/>
          <p:cNvGraphicFramePr>
            <a:graphicFrameLocks noChangeAspect="1"/>
          </p:cNvGraphicFramePr>
          <p:nvPr>
            <p:extLst>
              <p:ext uri="{D42A27DB-BD31-4B8C-83A1-F6EECF244321}">
                <p14:modId xmlns:p14="http://schemas.microsoft.com/office/powerpoint/2010/main" val="2594921986"/>
              </p:ext>
            </p:extLst>
          </p:nvPr>
        </p:nvGraphicFramePr>
        <p:xfrm>
          <a:off x="3192463" y="4114800"/>
          <a:ext cx="3063875" cy="390525"/>
        </p:xfrm>
        <a:graphic>
          <a:graphicData uri="http://schemas.openxmlformats.org/presentationml/2006/ole">
            <mc:AlternateContent xmlns:mc="http://schemas.openxmlformats.org/markup-compatibility/2006">
              <mc:Choice xmlns:v="urn:schemas-microsoft-com:vml" Requires="v">
                <p:oleObj name="Equation" r:id="rId2" imgW="1765300" imgH="241300" progId="Equation.3">
                  <p:embed/>
                </p:oleObj>
              </mc:Choice>
              <mc:Fallback>
                <p:oleObj name="Equation" r:id="rId2" imgW="1765300" imgH="24130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2463" y="4114800"/>
                        <a:ext cx="30638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875090789"/>
              </p:ext>
            </p:extLst>
          </p:nvPr>
        </p:nvGraphicFramePr>
        <p:xfrm>
          <a:off x="2025650" y="4586287"/>
          <a:ext cx="4011613" cy="390525"/>
        </p:xfrm>
        <a:graphic>
          <a:graphicData uri="http://schemas.openxmlformats.org/presentationml/2006/ole">
            <mc:AlternateContent xmlns:mc="http://schemas.openxmlformats.org/markup-compatibility/2006">
              <mc:Choice xmlns:v="urn:schemas-microsoft-com:vml" Requires="v">
                <p:oleObj name="Equation" r:id="rId4" imgW="2311400" imgH="241300" progId="Equation.3">
                  <p:embed/>
                </p:oleObj>
              </mc:Choice>
              <mc:Fallback>
                <p:oleObj name="Equation" r:id="rId4" imgW="2311400" imgH="2413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5650" y="4586287"/>
                        <a:ext cx="401161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631065614"/>
              </p:ext>
            </p:extLst>
          </p:nvPr>
        </p:nvGraphicFramePr>
        <p:xfrm>
          <a:off x="2101850" y="5059362"/>
          <a:ext cx="3922713" cy="390525"/>
        </p:xfrm>
        <a:graphic>
          <a:graphicData uri="http://schemas.openxmlformats.org/presentationml/2006/ole">
            <mc:AlternateContent xmlns:mc="http://schemas.openxmlformats.org/markup-compatibility/2006">
              <mc:Choice xmlns:v="urn:schemas-microsoft-com:vml" Requires="v">
                <p:oleObj name="Equation" r:id="rId6" imgW="2260600" imgH="241300" progId="Equation.3">
                  <p:embed/>
                </p:oleObj>
              </mc:Choice>
              <mc:Fallback>
                <p:oleObj name="Equation" r:id="rId6" imgW="2260600" imgH="24130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01850" y="5059362"/>
                        <a:ext cx="392271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141718647"/>
              </p:ext>
            </p:extLst>
          </p:nvPr>
        </p:nvGraphicFramePr>
        <p:xfrm>
          <a:off x="3155950" y="5561012"/>
          <a:ext cx="2908300" cy="677863"/>
        </p:xfrm>
        <a:graphic>
          <a:graphicData uri="http://schemas.openxmlformats.org/presentationml/2006/ole">
            <mc:AlternateContent xmlns:mc="http://schemas.openxmlformats.org/markup-compatibility/2006">
              <mc:Choice xmlns:v="urn:schemas-microsoft-com:vml" Requires="v">
                <p:oleObj name="Equation" r:id="rId8" imgW="1676400" imgH="419100" progId="Equation.3">
                  <p:embed/>
                </p:oleObj>
              </mc:Choice>
              <mc:Fallback>
                <p:oleObj name="Equation" r:id="rId8" imgW="1676400" imgH="419100" progId="Equation.3">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55950" y="5561012"/>
                        <a:ext cx="29083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7633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000"/>
                                        <p:tgtEl>
                                          <p:spTgt spid="5"/>
                                        </p:tgtEl>
                                      </p:cBhvr>
                                    </p:animEffect>
                                  </p:childTnLst>
                                </p:cTn>
                              </p:par>
                              <p:par>
                                <p:cTn id="12" presetID="22" presetClass="entr" presetSubtype="1"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up)">
                                      <p:cBhvr>
                                        <p:cTn id="14" dur="1000"/>
                                        <p:tgtEl>
                                          <p:spTgt spid="10"/>
                                        </p:tgtEl>
                                      </p:cBhvr>
                                    </p:animEffect>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left)">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left)">
                                      <p:cBhvr>
                                        <p:cTn id="23" dur="500"/>
                                        <p:tgtEl>
                                          <p:spTgt spid="4">
                                            <p:txEl>
                                              <p:pRg st="1" end="1"/>
                                            </p:txEl>
                                          </p:spTgt>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1000"/>
                            </p:stCondLst>
                            <p:childTnLst>
                              <p:par>
                                <p:cTn id="29" presetID="22" presetClass="entr" presetSubtype="8"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par>
                          <p:cTn id="32" fill="hold">
                            <p:stCondLst>
                              <p:cond delay="1500"/>
                            </p:stCondLst>
                            <p:childTnLst>
                              <p:par>
                                <p:cTn id="33" presetID="22" presetClass="entr" presetSubtype="8"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par>
                          <p:cTn id="36" fill="hold">
                            <p:stCondLst>
                              <p:cond delay="2000"/>
                            </p:stCondLst>
                            <p:childTnLst>
                              <p:par>
                                <p:cTn id="37" presetID="22" presetClass="entr" presetSubtype="8"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A formula for the government purchases multiplier</a:t>
            </a:r>
          </a:p>
        </p:txBody>
      </p:sp>
      <p:sp>
        <p:nvSpPr>
          <p:cNvPr id="3" name="Text Placeholder 2"/>
          <p:cNvSpPr>
            <a:spLocks noGrp="1"/>
          </p:cNvSpPr>
          <p:nvPr>
            <p:ph type="body" sz="quarter" idx="11"/>
          </p:nvPr>
        </p:nvSpPr>
        <p:spPr>
          <a:xfrm>
            <a:off x="152400" y="838200"/>
            <a:ext cx="8839200" cy="1143000"/>
          </a:xfrm>
        </p:spPr>
        <p:txBody>
          <a:bodyPr/>
          <a:lstStyle/>
          <a:p>
            <a:pPr>
              <a:spcBef>
                <a:spcPts val="0"/>
              </a:spcBef>
              <a:spcAft>
                <a:spcPts val="1200"/>
              </a:spcAft>
              <a:defRPr/>
            </a:pPr>
            <a:r>
              <a:rPr lang="en-US" dirty="0"/>
              <a:t>Any change in an autonomous variable will change the value of real GDP (Y). We can make that explicit by writing the variables in </a:t>
            </a:r>
            <a:r>
              <a:rPr lang="en-US" i="1" dirty="0"/>
              <a:t>change form</a:t>
            </a:r>
            <a:r>
              <a:rPr lang="en-US" dirty="0"/>
              <a:t>:</a:t>
            </a:r>
          </a:p>
        </p:txBody>
      </p:sp>
      <p:graphicFrame>
        <p:nvGraphicFramePr>
          <p:cNvPr id="5" name="Object 4"/>
          <p:cNvGraphicFramePr>
            <a:graphicFrameLocks noChangeAspect="1"/>
          </p:cNvGraphicFramePr>
          <p:nvPr>
            <p:extLst>
              <p:ext uri="{D42A27DB-BD31-4B8C-83A1-F6EECF244321}">
                <p14:modId xmlns:p14="http://schemas.microsoft.com/office/powerpoint/2010/main" val="3272208223"/>
              </p:ext>
            </p:extLst>
          </p:nvPr>
        </p:nvGraphicFramePr>
        <p:xfrm>
          <a:off x="2563813" y="1825625"/>
          <a:ext cx="3744912" cy="636588"/>
        </p:xfrm>
        <a:graphic>
          <a:graphicData uri="http://schemas.openxmlformats.org/presentationml/2006/ole">
            <mc:AlternateContent xmlns:mc="http://schemas.openxmlformats.org/markup-compatibility/2006">
              <mc:Choice xmlns:v="urn:schemas-microsoft-com:vml" Requires="v">
                <p:oleObj name="Equation" r:id="rId2" imgW="2158920" imgH="393480" progId="Equation.3">
                  <p:embed/>
                </p:oleObj>
              </mc:Choice>
              <mc:Fallback>
                <p:oleObj name="Equation" r:id="rId2" imgW="2158920" imgH="393480" progId="Equation.3">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3813" y="1825625"/>
                        <a:ext cx="3744912"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 Placeholder 2"/>
          <p:cNvSpPr txBox="1">
            <a:spLocks/>
          </p:cNvSpPr>
          <p:nvPr/>
        </p:nvSpPr>
        <p:spPr>
          <a:xfrm>
            <a:off x="152400" y="2438400"/>
            <a:ext cx="8839200" cy="11430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a:spcBef>
                <a:spcPts val="0"/>
              </a:spcBef>
              <a:spcAft>
                <a:spcPts val="1200"/>
              </a:spcAft>
              <a:defRPr/>
            </a:pPr>
            <a:r>
              <a:rPr lang="en-US" dirty="0"/>
              <a:t>This uses the standard notation of ∆ for “change”.</a:t>
            </a:r>
          </a:p>
          <a:p>
            <a:pPr>
              <a:spcBef>
                <a:spcPts val="0"/>
              </a:spcBef>
              <a:spcAft>
                <a:spcPts val="1200"/>
              </a:spcAft>
              <a:defRPr/>
            </a:pPr>
            <a:r>
              <a:rPr lang="en-US" dirty="0"/>
              <a:t>Keeping autonomous consumption (C), taxes (T), and investment (I) constant, we get:</a:t>
            </a:r>
          </a:p>
        </p:txBody>
      </p:sp>
      <p:graphicFrame>
        <p:nvGraphicFramePr>
          <p:cNvPr id="6" name="Object 5"/>
          <p:cNvGraphicFramePr>
            <a:graphicFrameLocks noChangeAspect="1"/>
          </p:cNvGraphicFramePr>
          <p:nvPr>
            <p:extLst>
              <p:ext uri="{D42A27DB-BD31-4B8C-83A1-F6EECF244321}">
                <p14:modId xmlns:p14="http://schemas.microsoft.com/office/powerpoint/2010/main" val="2049927586"/>
              </p:ext>
            </p:extLst>
          </p:nvPr>
        </p:nvGraphicFramePr>
        <p:xfrm>
          <a:off x="2551113" y="3644900"/>
          <a:ext cx="1628775" cy="636588"/>
        </p:xfrm>
        <a:graphic>
          <a:graphicData uri="http://schemas.openxmlformats.org/presentationml/2006/ole">
            <mc:AlternateContent xmlns:mc="http://schemas.openxmlformats.org/markup-compatibility/2006">
              <mc:Choice xmlns:v="urn:schemas-microsoft-com:vml" Requires="v">
                <p:oleObj name="Equation" r:id="rId4" imgW="939392" imgH="393529" progId="Equation.3">
                  <p:embed/>
                </p:oleObj>
              </mc:Choice>
              <mc:Fallback>
                <p:oleObj name="Equation" r:id="rId4" imgW="939392" imgH="393529"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1113" y="3644900"/>
                        <a:ext cx="162877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 Placeholder 2"/>
          <p:cNvSpPr txBox="1">
            <a:spLocks/>
          </p:cNvSpPr>
          <p:nvPr/>
        </p:nvSpPr>
        <p:spPr>
          <a:xfrm>
            <a:off x="152400" y="4343400"/>
            <a:ext cx="8839200" cy="7620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a:spcBef>
                <a:spcPts val="0"/>
              </a:spcBef>
              <a:spcAft>
                <a:spcPts val="1200"/>
              </a:spcAft>
              <a:defRPr/>
            </a:pPr>
            <a:r>
              <a:rPr lang="en-US" dirty="0"/>
              <a:t>Divide both sides by ∆G to obtain the </a:t>
            </a:r>
            <a:r>
              <a:rPr lang="en-US" i="1" dirty="0"/>
              <a:t>government purchases multiplier</a:t>
            </a:r>
            <a:r>
              <a:rPr lang="en-US" dirty="0"/>
              <a:t>:</a:t>
            </a:r>
          </a:p>
        </p:txBody>
      </p:sp>
      <p:graphicFrame>
        <p:nvGraphicFramePr>
          <p:cNvPr id="7" name="Object 6"/>
          <p:cNvGraphicFramePr>
            <a:graphicFrameLocks noChangeAspect="1"/>
          </p:cNvGraphicFramePr>
          <p:nvPr>
            <p:extLst>
              <p:ext uri="{D42A27DB-BD31-4B8C-83A1-F6EECF244321}">
                <p14:modId xmlns:p14="http://schemas.microsoft.com/office/powerpoint/2010/main" val="3310297013"/>
              </p:ext>
            </p:extLst>
          </p:nvPr>
        </p:nvGraphicFramePr>
        <p:xfrm>
          <a:off x="2511425" y="4840288"/>
          <a:ext cx="1608138" cy="636587"/>
        </p:xfrm>
        <a:graphic>
          <a:graphicData uri="http://schemas.openxmlformats.org/presentationml/2006/ole">
            <mc:AlternateContent xmlns:mc="http://schemas.openxmlformats.org/markup-compatibility/2006">
              <mc:Choice xmlns:v="urn:schemas-microsoft-com:vml" Requires="v">
                <p:oleObj name="Equation" r:id="rId6" imgW="977760" imgH="393480" progId="Equation.3">
                  <p:embed/>
                </p:oleObj>
              </mc:Choice>
              <mc:Fallback>
                <p:oleObj name="Equation" r:id="rId6" imgW="977760" imgH="393480" progId="Equation.3">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1425" y="4840288"/>
                        <a:ext cx="1608138"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ext Placeholder 2"/>
          <p:cNvSpPr txBox="1">
            <a:spLocks/>
          </p:cNvSpPr>
          <p:nvPr/>
        </p:nvSpPr>
        <p:spPr>
          <a:xfrm>
            <a:off x="152400" y="5562600"/>
            <a:ext cx="8839200" cy="7620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a:spcBef>
                <a:spcPts val="0"/>
              </a:spcBef>
              <a:spcAft>
                <a:spcPts val="1200"/>
              </a:spcAft>
              <a:defRPr/>
            </a:pPr>
            <a:r>
              <a:rPr lang="en-US" dirty="0"/>
              <a:t>For example, if MPC = 0.75, the government purchases multiplier will be:</a:t>
            </a:r>
          </a:p>
        </p:txBody>
      </p:sp>
      <p:graphicFrame>
        <p:nvGraphicFramePr>
          <p:cNvPr id="8" name="Object 7"/>
          <p:cNvGraphicFramePr>
            <a:graphicFrameLocks noChangeAspect="1"/>
          </p:cNvGraphicFramePr>
          <p:nvPr>
            <p:extLst>
              <p:ext uri="{D42A27DB-BD31-4B8C-83A1-F6EECF244321}">
                <p14:modId xmlns:p14="http://schemas.microsoft.com/office/powerpoint/2010/main" val="980159858"/>
              </p:ext>
            </p:extLst>
          </p:nvPr>
        </p:nvGraphicFramePr>
        <p:xfrm>
          <a:off x="3151188" y="6015038"/>
          <a:ext cx="1298575" cy="638175"/>
        </p:xfrm>
        <a:graphic>
          <a:graphicData uri="http://schemas.openxmlformats.org/presentationml/2006/ole">
            <mc:AlternateContent xmlns:mc="http://schemas.openxmlformats.org/markup-compatibility/2006">
              <mc:Choice xmlns:v="urn:schemas-microsoft-com:vml" Requires="v">
                <p:oleObj name="Equation" r:id="rId8" imgW="748975" imgH="393529" progId="Equation.3">
                  <p:embed/>
                </p:oleObj>
              </mc:Choice>
              <mc:Fallback>
                <p:oleObj name="Equation" r:id="rId8" imgW="748975" imgH="393529" progId="Equation.3">
                  <p:embed/>
                  <p:pic>
                    <p:nvPicPr>
                      <p:cNvPr id="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51188" y="6015038"/>
                        <a:ext cx="12985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9526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left)">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ipe(left)">
                                      <p:cBhvr>
                                        <p:cTn id="20" dur="500"/>
                                        <p:tgtEl>
                                          <p:spTgt spid="4">
                                            <p:txEl>
                                              <p:pRg st="1" end="1"/>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Effect transition="in" filter="wipe(left)">
                                      <p:cBhvr>
                                        <p:cTn id="29" dur="500"/>
                                        <p:tgtEl>
                                          <p:spTgt spid="9">
                                            <p:txEl>
                                              <p:pRg st="0" end="0"/>
                                            </p:txEl>
                                          </p:spTgt>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par>
                          <p:cTn id="34" fill="hold">
                            <p:stCondLst>
                              <p:cond delay="1000"/>
                            </p:stCondLst>
                            <p:childTnLst>
                              <p:par>
                                <p:cTn id="35" presetID="22" presetClass="entr" presetSubtype="8" fill="hold" nodeType="after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Effect transition="in" filter="wipe(left)">
                                      <p:cBhvr>
                                        <p:cTn id="37" dur="500"/>
                                        <p:tgtEl>
                                          <p:spTgt spid="10">
                                            <p:txEl>
                                              <p:pRg st="0" end="0"/>
                                            </p:txEl>
                                          </p:spTgt>
                                        </p:tgtEl>
                                      </p:cBhvr>
                                    </p:animEffect>
                                  </p:childTnLst>
                                </p:cTn>
                              </p:par>
                            </p:childTnLst>
                          </p:cTn>
                        </p:par>
                        <p:par>
                          <p:cTn id="38" fill="hold">
                            <p:stCondLst>
                              <p:cond delay="1500"/>
                            </p:stCondLst>
                            <p:childTnLst>
                              <p:par>
                                <p:cTn id="39" presetID="22" presetClass="entr" presetSubtype="8"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A formula for the tax multiplier</a:t>
            </a:r>
          </a:p>
        </p:txBody>
      </p:sp>
      <p:sp>
        <p:nvSpPr>
          <p:cNvPr id="3" name="Text Placeholder 2"/>
          <p:cNvSpPr>
            <a:spLocks noGrp="1"/>
          </p:cNvSpPr>
          <p:nvPr>
            <p:ph type="body" sz="quarter" idx="11"/>
          </p:nvPr>
        </p:nvSpPr>
        <p:spPr>
          <a:xfrm>
            <a:off x="152400" y="838200"/>
            <a:ext cx="8839200" cy="1143000"/>
          </a:xfrm>
        </p:spPr>
        <p:txBody>
          <a:bodyPr/>
          <a:lstStyle/>
          <a:p>
            <a:pPr>
              <a:spcBef>
                <a:spcPts val="0"/>
              </a:spcBef>
              <a:spcAft>
                <a:spcPts val="1200"/>
              </a:spcAft>
              <a:defRPr/>
            </a:pPr>
            <a:r>
              <a:rPr lang="en-US" dirty="0"/>
              <a:t>Let’s start again with the algebraic expression for real GDP:</a:t>
            </a:r>
          </a:p>
        </p:txBody>
      </p:sp>
      <p:graphicFrame>
        <p:nvGraphicFramePr>
          <p:cNvPr id="11" name="Object 10"/>
          <p:cNvGraphicFramePr>
            <a:graphicFrameLocks noChangeAspect="1"/>
          </p:cNvGraphicFramePr>
          <p:nvPr>
            <p:extLst>
              <p:ext uri="{D42A27DB-BD31-4B8C-83A1-F6EECF244321}">
                <p14:modId xmlns:p14="http://schemas.microsoft.com/office/powerpoint/2010/main" val="459186050"/>
              </p:ext>
            </p:extLst>
          </p:nvPr>
        </p:nvGraphicFramePr>
        <p:xfrm>
          <a:off x="2563813" y="1482725"/>
          <a:ext cx="3744912" cy="636588"/>
        </p:xfrm>
        <a:graphic>
          <a:graphicData uri="http://schemas.openxmlformats.org/presentationml/2006/ole">
            <mc:AlternateContent xmlns:mc="http://schemas.openxmlformats.org/markup-compatibility/2006">
              <mc:Choice xmlns:v="urn:schemas-microsoft-com:vml" Requires="v">
                <p:oleObj name="Equation" r:id="rId2" imgW="2158920" imgH="393480" progId="Equation.3">
                  <p:embed/>
                </p:oleObj>
              </mc:Choice>
              <mc:Fallback>
                <p:oleObj name="Equation" r:id="rId2" imgW="2158920" imgH="393480" progId="Equation.3">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3813" y="1482725"/>
                        <a:ext cx="3744912"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 Placeholder 2"/>
          <p:cNvSpPr txBox="1">
            <a:spLocks/>
          </p:cNvSpPr>
          <p:nvPr/>
        </p:nvSpPr>
        <p:spPr>
          <a:xfrm>
            <a:off x="152400" y="2133600"/>
            <a:ext cx="8839200" cy="8382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a:spcBef>
                <a:spcPts val="0"/>
              </a:spcBef>
              <a:spcAft>
                <a:spcPts val="1200"/>
              </a:spcAft>
              <a:defRPr/>
            </a:pPr>
            <a:r>
              <a:rPr lang="en-US" dirty="0"/>
              <a:t>Now we will keep autonomous consumption (C), investment (I), and government purchases (G) constant:</a:t>
            </a:r>
          </a:p>
        </p:txBody>
      </p:sp>
      <p:graphicFrame>
        <p:nvGraphicFramePr>
          <p:cNvPr id="12" name="Object 11"/>
          <p:cNvGraphicFramePr>
            <a:graphicFrameLocks noChangeAspect="1"/>
          </p:cNvGraphicFramePr>
          <p:nvPr>
            <p:extLst>
              <p:ext uri="{D42A27DB-BD31-4B8C-83A1-F6EECF244321}">
                <p14:modId xmlns:p14="http://schemas.microsoft.com/office/powerpoint/2010/main" val="2478116918"/>
              </p:ext>
            </p:extLst>
          </p:nvPr>
        </p:nvGraphicFramePr>
        <p:xfrm>
          <a:off x="2533650" y="2895600"/>
          <a:ext cx="2047875" cy="636588"/>
        </p:xfrm>
        <a:graphic>
          <a:graphicData uri="http://schemas.openxmlformats.org/presentationml/2006/ole">
            <mc:AlternateContent xmlns:mc="http://schemas.openxmlformats.org/markup-compatibility/2006">
              <mc:Choice xmlns:v="urn:schemas-microsoft-com:vml" Requires="v">
                <p:oleObj name="Equation" r:id="rId4" imgW="1180800" imgH="393480" progId="Equation.3">
                  <p:embed/>
                </p:oleObj>
              </mc:Choice>
              <mc:Fallback>
                <p:oleObj name="Equation" r:id="rId4" imgW="1180800" imgH="39348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3650" y="2895600"/>
                        <a:ext cx="204787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 Placeholder 2"/>
          <p:cNvSpPr txBox="1">
            <a:spLocks/>
          </p:cNvSpPr>
          <p:nvPr/>
        </p:nvSpPr>
        <p:spPr>
          <a:xfrm>
            <a:off x="152400" y="3657600"/>
            <a:ext cx="8839200" cy="7620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a:spcBef>
                <a:spcPts val="0"/>
              </a:spcBef>
              <a:spcAft>
                <a:spcPts val="1200"/>
              </a:spcAft>
              <a:defRPr/>
            </a:pPr>
            <a:r>
              <a:rPr lang="en-US" dirty="0"/>
              <a:t>Divide both sides by ∆T to obtain the </a:t>
            </a:r>
            <a:r>
              <a:rPr lang="en-US" i="1" dirty="0"/>
              <a:t>tax multiplier</a:t>
            </a:r>
            <a:r>
              <a:rPr lang="en-US" dirty="0"/>
              <a:t>:</a:t>
            </a:r>
          </a:p>
        </p:txBody>
      </p:sp>
      <p:graphicFrame>
        <p:nvGraphicFramePr>
          <p:cNvPr id="13" name="Object 12"/>
          <p:cNvGraphicFramePr>
            <a:graphicFrameLocks noChangeAspect="1"/>
          </p:cNvGraphicFramePr>
          <p:nvPr>
            <p:extLst>
              <p:ext uri="{D42A27DB-BD31-4B8C-83A1-F6EECF244321}">
                <p14:modId xmlns:p14="http://schemas.microsoft.com/office/powerpoint/2010/main" val="736502916"/>
              </p:ext>
            </p:extLst>
          </p:nvPr>
        </p:nvGraphicFramePr>
        <p:xfrm>
          <a:off x="2520950" y="4087813"/>
          <a:ext cx="1587500" cy="636587"/>
        </p:xfrm>
        <a:graphic>
          <a:graphicData uri="http://schemas.openxmlformats.org/presentationml/2006/ole">
            <mc:AlternateContent xmlns:mc="http://schemas.openxmlformats.org/markup-compatibility/2006">
              <mc:Choice xmlns:v="urn:schemas-microsoft-com:vml" Requires="v">
                <p:oleObj name="Equation" r:id="rId6" imgW="965160" imgH="393480" progId="Equation.3">
                  <p:embed/>
                </p:oleObj>
              </mc:Choice>
              <mc:Fallback>
                <p:oleObj name="Equation" r:id="rId6" imgW="965160" imgH="393480" progId="Equation.3">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20950" y="4087813"/>
                        <a:ext cx="15875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ext Placeholder 2"/>
          <p:cNvSpPr txBox="1">
            <a:spLocks/>
          </p:cNvSpPr>
          <p:nvPr/>
        </p:nvSpPr>
        <p:spPr>
          <a:xfrm>
            <a:off x="152400" y="4800600"/>
            <a:ext cx="8839200" cy="3810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a:spcBef>
                <a:spcPts val="0"/>
              </a:spcBef>
              <a:spcAft>
                <a:spcPts val="1200"/>
              </a:spcAft>
              <a:defRPr/>
            </a:pPr>
            <a:r>
              <a:rPr lang="en-US" dirty="0"/>
              <a:t>For example, if MPC = 0.75, the tax multiplier will be:</a:t>
            </a:r>
          </a:p>
        </p:txBody>
      </p:sp>
      <p:graphicFrame>
        <p:nvGraphicFramePr>
          <p:cNvPr id="14" name="Object 13"/>
          <p:cNvGraphicFramePr>
            <a:graphicFrameLocks noChangeAspect="1"/>
          </p:cNvGraphicFramePr>
          <p:nvPr>
            <p:extLst>
              <p:ext uri="{D42A27DB-BD31-4B8C-83A1-F6EECF244321}">
                <p14:modId xmlns:p14="http://schemas.microsoft.com/office/powerpoint/2010/main" val="3836084858"/>
              </p:ext>
            </p:extLst>
          </p:nvPr>
        </p:nvGraphicFramePr>
        <p:xfrm>
          <a:off x="3086100" y="5227638"/>
          <a:ext cx="1430338" cy="638175"/>
        </p:xfrm>
        <a:graphic>
          <a:graphicData uri="http://schemas.openxmlformats.org/presentationml/2006/ole">
            <mc:AlternateContent xmlns:mc="http://schemas.openxmlformats.org/markup-compatibility/2006">
              <mc:Choice xmlns:v="urn:schemas-microsoft-com:vml" Requires="v">
                <p:oleObj name="Equation" r:id="rId8" imgW="825480" imgH="393480" progId="Equation.3">
                  <p:embed/>
                </p:oleObj>
              </mc:Choice>
              <mc:Fallback>
                <p:oleObj name="Equation" r:id="rId8" imgW="825480" imgH="393480" progId="Equation.3">
                  <p:embed/>
                  <p:pic>
                    <p:nvPicPr>
                      <p:cNvPr id="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86100" y="5227638"/>
                        <a:ext cx="1430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Text Placeholder 2"/>
          <p:cNvSpPr txBox="1">
            <a:spLocks/>
          </p:cNvSpPr>
          <p:nvPr/>
        </p:nvSpPr>
        <p:spPr>
          <a:xfrm>
            <a:off x="165100" y="5943600"/>
            <a:ext cx="8839200" cy="3810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a:spcBef>
                <a:spcPts val="0"/>
              </a:spcBef>
              <a:spcAft>
                <a:spcPts val="1200"/>
              </a:spcAft>
              <a:defRPr/>
            </a:pPr>
            <a:r>
              <a:rPr lang="en-US" dirty="0"/>
              <a:t>A $10 billion increase in taxes decreases real GDP by $30 billion.</a:t>
            </a:r>
          </a:p>
        </p:txBody>
      </p:sp>
    </p:spTree>
    <p:extLst>
      <p:ext uri="{BB962C8B-B14F-4D97-AF65-F5344CB8AC3E}">
        <p14:creationId xmlns:p14="http://schemas.microsoft.com/office/powerpoint/2010/main" val="250160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left)">
                                      <p:cBhvr>
                                        <p:cTn id="15" dur="500"/>
                                        <p:tgtEl>
                                          <p:spTgt spid="4">
                                            <p:txEl>
                                              <p:pRg st="0" end="0"/>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wipe(left)">
                                      <p:cBhvr>
                                        <p:cTn id="24" dur="500"/>
                                        <p:tgtEl>
                                          <p:spTgt spid="9">
                                            <p:txEl>
                                              <p:pRg st="0" end="0"/>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animEffect transition="in" filter="wipe(left)">
                                      <p:cBhvr>
                                        <p:cTn id="33" dur="500"/>
                                        <p:tgtEl>
                                          <p:spTgt spid="10">
                                            <p:txEl>
                                              <p:pRg st="0" end="0"/>
                                            </p:txEl>
                                          </p:spTgt>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1000"/>
                            </p:stCondLst>
                            <p:childTnLst>
                              <p:par>
                                <p:cTn id="39" presetID="22" presetClass="entr" presetSubtype="8" fill="hold" nodeType="afterEffect">
                                  <p:stCondLst>
                                    <p:cond delay="0"/>
                                  </p:stCondLst>
                                  <p:childTnLst>
                                    <p:set>
                                      <p:cBhvr>
                                        <p:cTn id="40" dur="1" fill="hold">
                                          <p:stCondLst>
                                            <p:cond delay="0"/>
                                          </p:stCondLst>
                                        </p:cTn>
                                        <p:tgtEl>
                                          <p:spTgt spid="15">
                                            <p:txEl>
                                              <p:pRg st="0" end="0"/>
                                            </p:txEl>
                                          </p:spTgt>
                                        </p:tgtEl>
                                        <p:attrNameLst>
                                          <p:attrName>style.visibility</p:attrName>
                                        </p:attrNameLst>
                                      </p:cBhvr>
                                      <p:to>
                                        <p:strVal val="visible"/>
                                      </p:to>
                                    </p:set>
                                    <p:animEffect transition="in" filter="wipe(left)">
                                      <p:cBhvr>
                                        <p:cTn id="41"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The “balanced budget” multiplier</a:t>
            </a:r>
          </a:p>
        </p:txBody>
      </p:sp>
      <p:sp>
        <p:nvSpPr>
          <p:cNvPr id="3" name="Text Placeholder 2"/>
          <p:cNvSpPr>
            <a:spLocks noGrp="1"/>
          </p:cNvSpPr>
          <p:nvPr>
            <p:ph type="body" sz="quarter" idx="11"/>
          </p:nvPr>
        </p:nvSpPr>
        <p:spPr>
          <a:xfrm>
            <a:off x="152400" y="838200"/>
            <a:ext cx="8839200" cy="1143000"/>
          </a:xfrm>
        </p:spPr>
        <p:txBody>
          <a:bodyPr/>
          <a:lstStyle/>
          <a:p>
            <a:pPr>
              <a:spcBef>
                <a:spcPts val="0"/>
              </a:spcBef>
              <a:spcAft>
                <a:spcPts val="1200"/>
              </a:spcAft>
              <a:defRPr/>
            </a:pPr>
            <a:r>
              <a:rPr lang="en-US" dirty="0"/>
              <a:t>Suppose we increase government spending and taxes both by $10 billion; what would happen to real GDP?</a:t>
            </a:r>
          </a:p>
        </p:txBody>
      </p:sp>
      <p:grpSp>
        <p:nvGrpSpPr>
          <p:cNvPr id="16" name="Group 15"/>
          <p:cNvGrpSpPr>
            <a:grpSpLocks/>
          </p:cNvGrpSpPr>
          <p:nvPr/>
        </p:nvGrpSpPr>
        <p:grpSpPr bwMode="auto">
          <a:xfrm>
            <a:off x="1495425" y="1558925"/>
            <a:ext cx="6153150" cy="708025"/>
            <a:chOff x="1474788" y="1930869"/>
            <a:chExt cx="6153149" cy="707886"/>
          </a:xfrm>
        </p:grpSpPr>
        <p:graphicFrame>
          <p:nvGraphicFramePr>
            <p:cNvPr id="17" name="Object 201"/>
            <p:cNvGraphicFramePr>
              <a:graphicFrameLocks noChangeAspect="1"/>
            </p:cNvGraphicFramePr>
            <p:nvPr/>
          </p:nvGraphicFramePr>
          <p:xfrm>
            <a:off x="5133974" y="1965325"/>
            <a:ext cx="2493963" cy="638175"/>
          </p:xfrm>
          <a:graphic>
            <a:graphicData uri="http://schemas.openxmlformats.org/presentationml/2006/ole">
              <mc:AlternateContent xmlns:mc="http://schemas.openxmlformats.org/markup-compatibility/2006">
                <mc:Choice xmlns:v="urn:schemas-microsoft-com:vml" Requires="v">
                  <p:oleObj name="Equation" r:id="rId2" imgW="1600200" imgH="393480" progId="Equation.3">
                    <p:embed/>
                  </p:oleObj>
                </mc:Choice>
                <mc:Fallback>
                  <p:oleObj name="Equation" r:id="rId2" imgW="1600200" imgH="39348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3974" y="1965325"/>
                          <a:ext cx="2493963" cy="638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17"/>
            <p:cNvSpPr>
              <a:spLocks noChangeArrowheads="1"/>
            </p:cNvSpPr>
            <p:nvPr/>
          </p:nvSpPr>
          <p:spPr bwMode="auto">
            <a:xfrm>
              <a:off x="1474788" y="1930869"/>
              <a:ext cx="3659186" cy="707886"/>
            </a:xfrm>
            <a:prstGeom prst="rect">
              <a:avLst/>
            </a:prstGeom>
            <a:noFill/>
            <a:ln w="9525" algn="ctr">
              <a:noFill/>
              <a:miter lim="800000"/>
              <a:headEnd/>
              <a:tailEnd/>
            </a:ln>
          </p:spPr>
          <p:txBody>
            <a:bodyPr anchor="ctr">
              <a:spAutoFit/>
            </a:bodyPr>
            <a:lstStyle/>
            <a:p>
              <a:pPr algn="ctr">
                <a:spcBef>
                  <a:spcPct val="10000"/>
                </a:spcBef>
                <a:spcAft>
                  <a:spcPct val="10000"/>
                </a:spcAft>
              </a:pPr>
              <a:r>
                <a:rPr lang="en-US" sz="2000" b="0" dirty="0">
                  <a:latin typeface="Times New Roman" pitchFamily="18" charset="0"/>
                  <a:cs typeface="Times New Roman" pitchFamily="18" charset="0"/>
                </a:rPr>
                <a:t>Increase in real GDP from the increase in government purchases</a:t>
              </a:r>
            </a:p>
          </p:txBody>
        </p:sp>
      </p:grpSp>
      <p:grpSp>
        <p:nvGrpSpPr>
          <p:cNvPr id="19" name="Group 18"/>
          <p:cNvGrpSpPr>
            <a:grpSpLocks/>
          </p:cNvGrpSpPr>
          <p:nvPr/>
        </p:nvGrpSpPr>
        <p:grpSpPr bwMode="auto">
          <a:xfrm>
            <a:off x="1495425" y="2392363"/>
            <a:ext cx="6153150" cy="708025"/>
            <a:chOff x="1474788" y="1930869"/>
            <a:chExt cx="6153149" cy="707886"/>
          </a:xfrm>
        </p:grpSpPr>
        <p:graphicFrame>
          <p:nvGraphicFramePr>
            <p:cNvPr id="20" name="Object 202"/>
            <p:cNvGraphicFramePr>
              <a:graphicFrameLocks noChangeAspect="1"/>
            </p:cNvGraphicFramePr>
            <p:nvPr/>
          </p:nvGraphicFramePr>
          <p:xfrm>
            <a:off x="5133974" y="1965325"/>
            <a:ext cx="2493963" cy="638175"/>
          </p:xfrm>
          <a:graphic>
            <a:graphicData uri="http://schemas.openxmlformats.org/presentationml/2006/ole">
              <mc:AlternateContent xmlns:mc="http://schemas.openxmlformats.org/markup-compatibility/2006">
                <mc:Choice xmlns:v="urn:schemas-microsoft-com:vml" Requires="v">
                  <p:oleObj name="Equation" r:id="rId4" imgW="1600200" imgH="393480" progId="Equation.3">
                    <p:embed/>
                  </p:oleObj>
                </mc:Choice>
                <mc:Fallback>
                  <p:oleObj name="Equation" r:id="rId4" imgW="160020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3974" y="1965325"/>
                          <a:ext cx="2493963" cy="638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Rectangle 16"/>
            <p:cNvSpPr>
              <a:spLocks noChangeArrowheads="1"/>
            </p:cNvSpPr>
            <p:nvPr/>
          </p:nvSpPr>
          <p:spPr bwMode="auto">
            <a:xfrm>
              <a:off x="1474788" y="1930869"/>
              <a:ext cx="3659186" cy="707886"/>
            </a:xfrm>
            <a:prstGeom prst="rect">
              <a:avLst/>
            </a:prstGeom>
            <a:noFill/>
            <a:ln w="9525" algn="ctr">
              <a:noFill/>
              <a:miter lim="800000"/>
              <a:headEnd/>
              <a:tailEnd/>
            </a:ln>
          </p:spPr>
          <p:txBody>
            <a:bodyPr anchor="ctr">
              <a:spAutoFit/>
            </a:bodyPr>
            <a:lstStyle/>
            <a:p>
              <a:pPr algn="ctr">
                <a:spcBef>
                  <a:spcPct val="10000"/>
                </a:spcBef>
                <a:spcAft>
                  <a:spcPct val="10000"/>
                </a:spcAft>
              </a:pPr>
              <a:r>
                <a:rPr lang="en-US" sz="2000" b="0" dirty="0">
                  <a:latin typeface="Times New Roman" pitchFamily="18" charset="0"/>
                  <a:cs typeface="Times New Roman" pitchFamily="18" charset="0"/>
                </a:rPr>
                <a:t>Decrease in real GDP from the increase in taxes</a:t>
              </a:r>
            </a:p>
          </p:txBody>
        </p:sp>
      </p:grpSp>
      <p:sp>
        <p:nvSpPr>
          <p:cNvPr id="4" name="Text Placeholder 2"/>
          <p:cNvSpPr txBox="1">
            <a:spLocks/>
          </p:cNvSpPr>
          <p:nvPr/>
        </p:nvSpPr>
        <p:spPr>
          <a:xfrm>
            <a:off x="152400" y="3048000"/>
            <a:ext cx="8839200" cy="4191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a:spcBef>
                <a:spcPts val="0"/>
              </a:spcBef>
              <a:spcAft>
                <a:spcPts val="1200"/>
              </a:spcAft>
              <a:defRPr/>
            </a:pPr>
            <a:r>
              <a:rPr lang="en-US" dirty="0"/>
              <a:t>Adding these effects and factoring out the $10 billion gives:</a:t>
            </a:r>
          </a:p>
        </p:txBody>
      </p:sp>
      <p:graphicFrame>
        <p:nvGraphicFramePr>
          <p:cNvPr id="5" name="Object 4"/>
          <p:cNvGraphicFramePr>
            <a:graphicFrameLocks noChangeAspect="1"/>
          </p:cNvGraphicFramePr>
          <p:nvPr>
            <p:extLst>
              <p:ext uri="{D42A27DB-BD31-4B8C-83A1-F6EECF244321}">
                <p14:modId xmlns:p14="http://schemas.microsoft.com/office/powerpoint/2010/main" val="3728274135"/>
              </p:ext>
            </p:extLst>
          </p:nvPr>
        </p:nvGraphicFramePr>
        <p:xfrm>
          <a:off x="2371725" y="3673475"/>
          <a:ext cx="4400550" cy="741363"/>
        </p:xfrm>
        <a:graphic>
          <a:graphicData uri="http://schemas.openxmlformats.org/presentationml/2006/ole">
            <mc:AlternateContent xmlns:mc="http://schemas.openxmlformats.org/markup-compatibility/2006">
              <mc:Choice xmlns:v="urn:schemas-microsoft-com:vml" Requires="v">
                <p:oleObj name="Equation" r:id="rId6" imgW="2540000" imgH="457200" progId="Equation.3">
                  <p:embed/>
                </p:oleObj>
              </mc:Choice>
              <mc:Fallback>
                <p:oleObj name="Equation" r:id="rId6" imgW="2540000" imgH="457200" progId="Equation.3">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71725" y="3673475"/>
                        <a:ext cx="440055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 Placeholder 2"/>
          <p:cNvSpPr txBox="1">
            <a:spLocks/>
          </p:cNvSpPr>
          <p:nvPr/>
        </p:nvSpPr>
        <p:spPr>
          <a:xfrm>
            <a:off x="152400" y="4343400"/>
            <a:ext cx="8839200" cy="4572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a:spcBef>
                <a:spcPts val="0"/>
              </a:spcBef>
              <a:spcAft>
                <a:spcPts val="1200"/>
              </a:spcAft>
              <a:defRPr/>
            </a:pPr>
            <a:r>
              <a:rPr lang="en-US" dirty="0"/>
              <a:t>We can simplify this to:</a:t>
            </a:r>
          </a:p>
        </p:txBody>
      </p:sp>
      <p:graphicFrame>
        <p:nvGraphicFramePr>
          <p:cNvPr id="6" name="Object 5"/>
          <p:cNvGraphicFramePr>
            <a:graphicFrameLocks noChangeAspect="1"/>
          </p:cNvGraphicFramePr>
          <p:nvPr>
            <p:extLst>
              <p:ext uri="{D42A27DB-BD31-4B8C-83A1-F6EECF244321}">
                <p14:modId xmlns:p14="http://schemas.microsoft.com/office/powerpoint/2010/main" val="2223963567"/>
              </p:ext>
            </p:extLst>
          </p:nvPr>
        </p:nvGraphicFramePr>
        <p:xfrm>
          <a:off x="2366963" y="4876800"/>
          <a:ext cx="4351337" cy="733425"/>
        </p:xfrm>
        <a:graphic>
          <a:graphicData uri="http://schemas.openxmlformats.org/presentationml/2006/ole">
            <mc:AlternateContent xmlns:mc="http://schemas.openxmlformats.org/markup-compatibility/2006">
              <mc:Choice xmlns:v="urn:schemas-microsoft-com:vml" Requires="v">
                <p:oleObj name="Equation" r:id="rId8" imgW="2400300" imgH="431800" progId="Equation.3">
                  <p:embed/>
                </p:oleObj>
              </mc:Choice>
              <mc:Fallback>
                <p:oleObj name="Equation" r:id="rId8" imgW="2400300" imgH="43180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66963" y="4876800"/>
                        <a:ext cx="4351337"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ext Placeholder 2"/>
          <p:cNvSpPr txBox="1">
            <a:spLocks/>
          </p:cNvSpPr>
          <p:nvPr/>
        </p:nvSpPr>
        <p:spPr>
          <a:xfrm>
            <a:off x="203200" y="5638800"/>
            <a:ext cx="8839200" cy="3810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a:spcBef>
                <a:spcPts val="0"/>
              </a:spcBef>
              <a:spcAft>
                <a:spcPts val="1200"/>
              </a:spcAft>
              <a:defRPr/>
            </a:pPr>
            <a:r>
              <a:rPr lang="en-US" dirty="0"/>
              <a:t>So the balanced budget multiplier is 1: equal dollar increases in government spending and taxes increase real GDP by that amount—at least, in the short run.</a:t>
            </a:r>
          </a:p>
        </p:txBody>
      </p:sp>
    </p:spTree>
    <p:extLst>
      <p:ext uri="{BB962C8B-B14F-4D97-AF65-F5344CB8AC3E}">
        <p14:creationId xmlns:p14="http://schemas.microsoft.com/office/powerpoint/2010/main" val="2352971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par>
                                <p:cTn id="12" presetID="22" presetClass="entr" presetSubtype="8" fill="hold"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left)">
                                      <p:cBhvr>
                                        <p:cTn id="19" dur="500"/>
                                        <p:tgtEl>
                                          <p:spTgt spid="4">
                                            <p:txEl>
                                              <p:pRg st="0" end="0"/>
                                            </p:txEl>
                                          </p:spTgt>
                                        </p:tgtEl>
                                      </p:cBhvr>
                                    </p:animEffect>
                                  </p:childTnLst>
                                </p:cTn>
                              </p:par>
                            </p:childTnLst>
                          </p:cTn>
                        </p:par>
                        <p:par>
                          <p:cTn id="20" fill="hold">
                            <p:stCondLst>
                              <p:cond delay="500"/>
                            </p:stCondLst>
                            <p:childTnLst>
                              <p:par>
                                <p:cTn id="21" presetID="22" presetClass="entr" presetSubtype="4"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wipe(left)">
                                      <p:cBhvr>
                                        <p:cTn id="28" dur="500"/>
                                        <p:tgtEl>
                                          <p:spTgt spid="9">
                                            <p:txEl>
                                              <p:pRg st="0" end="0"/>
                                            </p:txEl>
                                          </p:spTgt>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par>
                          <p:cTn id="33" fill="hold">
                            <p:stCondLst>
                              <p:cond delay="1000"/>
                            </p:stCondLst>
                            <p:childTnLst>
                              <p:par>
                                <p:cTn id="34" presetID="22" presetClass="entr" presetSubtype="8" fill="hold" nodeType="afterEffect">
                                  <p:stCondLst>
                                    <p:cond delay="0"/>
                                  </p:stCondLst>
                                  <p:childTnLst>
                                    <p:set>
                                      <p:cBhvr>
                                        <p:cTn id="35" dur="1" fill="hold">
                                          <p:stCondLst>
                                            <p:cond delay="0"/>
                                          </p:stCondLst>
                                        </p:cTn>
                                        <p:tgtEl>
                                          <p:spTgt spid="10">
                                            <p:txEl>
                                              <p:pRg st="0" end="0"/>
                                            </p:txEl>
                                          </p:spTgt>
                                        </p:tgtEl>
                                        <p:attrNameLst>
                                          <p:attrName>style.visibility</p:attrName>
                                        </p:attrNameLst>
                                      </p:cBhvr>
                                      <p:to>
                                        <p:strVal val="visible"/>
                                      </p:to>
                                    </p:set>
                                    <p:animEffect transition="in" filter="wipe(left)">
                                      <p:cBhvr>
                                        <p:cTn id="36"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Incorporating tax rates</a:t>
            </a:r>
          </a:p>
        </p:txBody>
      </p:sp>
      <p:sp>
        <p:nvSpPr>
          <p:cNvPr id="3" name="Text Placeholder 2"/>
          <p:cNvSpPr>
            <a:spLocks noGrp="1"/>
          </p:cNvSpPr>
          <p:nvPr>
            <p:ph type="body" sz="quarter" idx="11"/>
          </p:nvPr>
        </p:nvSpPr>
        <p:spPr>
          <a:xfrm>
            <a:off x="152400" y="838200"/>
            <a:ext cx="8839200" cy="1600200"/>
          </a:xfrm>
        </p:spPr>
        <p:txBody>
          <a:bodyPr/>
          <a:lstStyle/>
          <a:p>
            <a:pPr>
              <a:spcBef>
                <a:spcPts val="0"/>
              </a:spcBef>
              <a:spcAft>
                <a:spcPts val="1200"/>
              </a:spcAft>
              <a:defRPr/>
            </a:pPr>
            <a:r>
              <a:rPr lang="en-US" dirty="0"/>
              <a:t>In our model, taxes were autonomous. Now, we will make them depend on income. Assuming a tax rate of t, consumers will now have disposable incomes of (1-</a:t>
            </a:r>
            <a:r>
              <a:rPr lang="en-US" i="1" dirty="0"/>
              <a:t>t</a:t>
            </a:r>
            <a:r>
              <a:rPr lang="en-US" dirty="0"/>
              <a:t>)</a:t>
            </a:r>
            <a:r>
              <a:rPr lang="en-US" i="1" dirty="0"/>
              <a:t>Y</a:t>
            </a:r>
            <a:r>
              <a:rPr lang="en-US" dirty="0"/>
              <a:t>.</a:t>
            </a:r>
          </a:p>
          <a:p>
            <a:pPr>
              <a:spcBef>
                <a:spcPts val="0"/>
              </a:spcBef>
              <a:spcAft>
                <a:spcPts val="1200"/>
              </a:spcAft>
              <a:defRPr/>
            </a:pPr>
            <a:r>
              <a:rPr lang="en-US" dirty="0"/>
              <a:t>So the consumption function changes to:</a:t>
            </a:r>
          </a:p>
        </p:txBody>
      </p:sp>
      <p:graphicFrame>
        <p:nvGraphicFramePr>
          <p:cNvPr id="5" name="Object 4"/>
          <p:cNvGraphicFramePr>
            <a:graphicFrameLocks noChangeAspect="1"/>
          </p:cNvGraphicFramePr>
          <p:nvPr>
            <p:extLst>
              <p:ext uri="{D42A27DB-BD31-4B8C-83A1-F6EECF244321}">
                <p14:modId xmlns:p14="http://schemas.microsoft.com/office/powerpoint/2010/main" val="125251801"/>
              </p:ext>
            </p:extLst>
          </p:nvPr>
        </p:nvGraphicFramePr>
        <p:xfrm>
          <a:off x="3756025" y="2439988"/>
          <a:ext cx="2292350" cy="390525"/>
        </p:xfrm>
        <a:graphic>
          <a:graphicData uri="http://schemas.openxmlformats.org/presentationml/2006/ole">
            <mc:AlternateContent xmlns:mc="http://schemas.openxmlformats.org/markup-compatibility/2006">
              <mc:Choice xmlns:v="urn:schemas-microsoft-com:vml" Requires="v">
                <p:oleObj name="Equation" r:id="rId2" imgW="1320480" imgH="241200" progId="Equation.3">
                  <p:embed/>
                </p:oleObj>
              </mc:Choice>
              <mc:Fallback>
                <p:oleObj name="Equation" r:id="rId2" imgW="1320480" imgH="2412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6025" y="2439988"/>
                        <a:ext cx="229235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 Placeholder 2"/>
          <p:cNvSpPr txBox="1">
            <a:spLocks/>
          </p:cNvSpPr>
          <p:nvPr/>
        </p:nvSpPr>
        <p:spPr>
          <a:xfrm>
            <a:off x="152400" y="2819400"/>
            <a:ext cx="8839200" cy="4191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a:spcBef>
                <a:spcPts val="0"/>
              </a:spcBef>
              <a:spcAft>
                <a:spcPts val="1200"/>
              </a:spcAft>
              <a:defRPr/>
            </a:pPr>
            <a:r>
              <a:rPr lang="en-US" dirty="0"/>
              <a:t>Going through the same steps as before, we can obtain:</a:t>
            </a:r>
          </a:p>
        </p:txBody>
      </p:sp>
      <p:graphicFrame>
        <p:nvGraphicFramePr>
          <p:cNvPr id="6" name="Object 5"/>
          <p:cNvGraphicFramePr>
            <a:graphicFrameLocks noChangeAspect="1"/>
          </p:cNvGraphicFramePr>
          <p:nvPr>
            <p:extLst>
              <p:ext uri="{D42A27DB-BD31-4B8C-83A1-F6EECF244321}">
                <p14:modId xmlns:p14="http://schemas.microsoft.com/office/powerpoint/2010/main" val="947681655"/>
              </p:ext>
            </p:extLst>
          </p:nvPr>
        </p:nvGraphicFramePr>
        <p:xfrm>
          <a:off x="608013" y="3362325"/>
          <a:ext cx="5743575" cy="677863"/>
        </p:xfrm>
        <a:graphic>
          <a:graphicData uri="http://schemas.openxmlformats.org/presentationml/2006/ole">
            <mc:AlternateContent xmlns:mc="http://schemas.openxmlformats.org/markup-compatibility/2006">
              <mc:Choice xmlns:v="urn:schemas-microsoft-com:vml" Requires="v">
                <p:oleObj name="Equation" r:id="rId4" imgW="3479800" imgH="419100" progId="Equation.3">
                  <p:embed/>
                </p:oleObj>
              </mc:Choice>
              <mc:Fallback>
                <p:oleObj name="Equation" r:id="rId4" imgW="3479800" imgH="4191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013" y="3362325"/>
                        <a:ext cx="574357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 Placeholder 2"/>
          <p:cNvSpPr txBox="1">
            <a:spLocks/>
          </p:cNvSpPr>
          <p:nvPr/>
        </p:nvSpPr>
        <p:spPr>
          <a:xfrm>
            <a:off x="152400" y="3886200"/>
            <a:ext cx="8839200" cy="4572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a:spcBef>
                <a:spcPts val="0"/>
              </a:spcBef>
              <a:spcAft>
                <a:spcPts val="1200"/>
              </a:spcAft>
              <a:defRPr/>
            </a:pPr>
            <a:r>
              <a:rPr lang="en-US" dirty="0"/>
              <a:t>If </a:t>
            </a:r>
            <a:r>
              <a:rPr lang="en-US" i="1" dirty="0"/>
              <a:t>MPC</a:t>
            </a:r>
            <a:r>
              <a:rPr lang="en-US" dirty="0"/>
              <a:t> = 0.75 and </a:t>
            </a:r>
            <a:r>
              <a:rPr lang="en-US" i="1" dirty="0"/>
              <a:t>t</a:t>
            </a:r>
            <a:r>
              <a:rPr lang="en-US" dirty="0"/>
              <a:t> = 0.2, then:</a:t>
            </a:r>
          </a:p>
        </p:txBody>
      </p:sp>
      <p:graphicFrame>
        <p:nvGraphicFramePr>
          <p:cNvPr id="7" name="Object 6"/>
          <p:cNvGraphicFramePr>
            <a:graphicFrameLocks noChangeAspect="1"/>
          </p:cNvGraphicFramePr>
          <p:nvPr>
            <p:extLst>
              <p:ext uri="{D42A27DB-BD31-4B8C-83A1-F6EECF244321}">
                <p14:modId xmlns:p14="http://schemas.microsoft.com/office/powerpoint/2010/main" val="2346645114"/>
              </p:ext>
            </p:extLst>
          </p:nvPr>
        </p:nvGraphicFramePr>
        <p:xfrm>
          <a:off x="609600" y="4262438"/>
          <a:ext cx="7315200" cy="677862"/>
        </p:xfrm>
        <a:graphic>
          <a:graphicData uri="http://schemas.openxmlformats.org/presentationml/2006/ole">
            <mc:AlternateContent xmlns:mc="http://schemas.openxmlformats.org/markup-compatibility/2006">
              <mc:Choice xmlns:v="urn:schemas-microsoft-com:vml" Requires="v">
                <p:oleObj name="Equation" r:id="rId6" imgW="4432300" imgH="419100" progId="Equation.3">
                  <p:embed/>
                </p:oleObj>
              </mc:Choice>
              <mc:Fallback>
                <p:oleObj name="Equation" r:id="rId6" imgW="4432300" imgH="4191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4262438"/>
                        <a:ext cx="73152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ext Placeholder 2"/>
          <p:cNvSpPr txBox="1">
            <a:spLocks/>
          </p:cNvSpPr>
          <p:nvPr/>
        </p:nvSpPr>
        <p:spPr>
          <a:xfrm>
            <a:off x="152400" y="4876800"/>
            <a:ext cx="8839200" cy="3810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a:spcBef>
                <a:spcPts val="0"/>
              </a:spcBef>
              <a:spcAft>
                <a:spcPts val="1200"/>
              </a:spcAft>
              <a:defRPr/>
            </a:pPr>
            <a:r>
              <a:rPr lang="en-US" dirty="0"/>
              <a:t>If the tax rate </a:t>
            </a:r>
            <a:r>
              <a:rPr lang="en-US" i="1" dirty="0"/>
              <a:t>t</a:t>
            </a:r>
            <a:r>
              <a:rPr lang="en-US" dirty="0"/>
              <a:t> falls to 0.1, the multiplier becomes:</a:t>
            </a:r>
          </a:p>
        </p:txBody>
      </p:sp>
      <p:graphicFrame>
        <p:nvGraphicFramePr>
          <p:cNvPr id="8" name="Object 7"/>
          <p:cNvGraphicFramePr>
            <a:graphicFrameLocks noChangeAspect="1"/>
          </p:cNvGraphicFramePr>
          <p:nvPr>
            <p:extLst>
              <p:ext uri="{D42A27DB-BD31-4B8C-83A1-F6EECF244321}">
                <p14:modId xmlns:p14="http://schemas.microsoft.com/office/powerpoint/2010/main" val="3731385456"/>
              </p:ext>
            </p:extLst>
          </p:nvPr>
        </p:nvGraphicFramePr>
        <p:xfrm>
          <a:off x="606425" y="5249863"/>
          <a:ext cx="7524750" cy="677862"/>
        </p:xfrm>
        <a:graphic>
          <a:graphicData uri="http://schemas.openxmlformats.org/presentationml/2006/ole">
            <mc:AlternateContent xmlns:mc="http://schemas.openxmlformats.org/markup-compatibility/2006">
              <mc:Choice xmlns:v="urn:schemas-microsoft-com:vml" Requires="v">
                <p:oleObj name="Equation" r:id="rId8" imgW="4559300" imgH="419100" progId="Equation.3">
                  <p:embed/>
                </p:oleObj>
              </mc:Choice>
              <mc:Fallback>
                <p:oleObj name="Equation" r:id="rId8" imgW="4559300" imgH="41910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6425" y="5249863"/>
                        <a:ext cx="752475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Text Placeholder 2"/>
          <p:cNvSpPr txBox="1">
            <a:spLocks/>
          </p:cNvSpPr>
          <p:nvPr/>
        </p:nvSpPr>
        <p:spPr>
          <a:xfrm>
            <a:off x="165100" y="5943600"/>
            <a:ext cx="8839200" cy="3810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a:spcBef>
                <a:spcPts val="0"/>
              </a:spcBef>
              <a:spcAft>
                <a:spcPts val="1200"/>
              </a:spcAft>
              <a:defRPr/>
            </a:pPr>
            <a:r>
              <a:rPr lang="en-US" dirty="0"/>
              <a:t>So lower tax rates yield larger multipliers.</a:t>
            </a:r>
          </a:p>
        </p:txBody>
      </p:sp>
    </p:spTree>
    <p:extLst>
      <p:ext uri="{BB962C8B-B14F-4D97-AF65-F5344CB8AC3E}">
        <p14:creationId xmlns:p14="http://schemas.microsoft.com/office/powerpoint/2010/main" val="196221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500"/>
                                        <p:tgtEl>
                                          <p:spTgt spid="4">
                                            <p:txEl>
                                              <p:pRg st="0" end="0"/>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Effect transition="in" filter="wipe(left)">
                                      <p:cBhvr>
                                        <p:cTn id="29" dur="500"/>
                                        <p:tgtEl>
                                          <p:spTgt spid="9">
                                            <p:txEl>
                                              <p:pRg st="0" end="0"/>
                                            </p:txEl>
                                          </p:spTgt>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0">
                                            <p:txEl>
                                              <p:pRg st="0" end="0"/>
                                            </p:txEl>
                                          </p:spTgt>
                                        </p:tgtEl>
                                        <p:attrNameLst>
                                          <p:attrName>style.visibility</p:attrName>
                                        </p:attrNameLst>
                                      </p:cBhvr>
                                      <p:to>
                                        <p:strVal val="visible"/>
                                      </p:to>
                                    </p:set>
                                    <p:animEffect transition="in" filter="wipe(left)">
                                      <p:cBhvr>
                                        <p:cTn id="38" dur="500"/>
                                        <p:tgtEl>
                                          <p:spTgt spid="10">
                                            <p:txEl>
                                              <p:pRg st="0" end="0"/>
                                            </p:txEl>
                                          </p:spTgt>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par>
                          <p:cTn id="43" fill="hold">
                            <p:stCondLst>
                              <p:cond delay="1000"/>
                            </p:stCondLst>
                            <p:childTnLst>
                              <p:par>
                                <p:cTn id="44" presetID="22" presetClass="entr" presetSubtype="8" fill="hold" nodeType="afterEffect">
                                  <p:stCondLst>
                                    <p:cond delay="0"/>
                                  </p:stCondLst>
                                  <p:childTnLst>
                                    <p:set>
                                      <p:cBhvr>
                                        <p:cTn id="45" dur="1" fill="hold">
                                          <p:stCondLst>
                                            <p:cond delay="0"/>
                                          </p:stCondLst>
                                        </p:cTn>
                                        <p:tgtEl>
                                          <p:spTgt spid="15">
                                            <p:txEl>
                                              <p:pRg st="0" end="0"/>
                                            </p:txEl>
                                          </p:spTgt>
                                        </p:tgtEl>
                                        <p:attrNameLst>
                                          <p:attrName>style.visibility</p:attrName>
                                        </p:attrNameLst>
                                      </p:cBhvr>
                                      <p:to>
                                        <p:strVal val="visible"/>
                                      </p:to>
                                    </p:set>
                                    <p:animEffect transition="in" filter="wipe(left)">
                                      <p:cBhvr>
                                        <p:cTn id="46"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The multiplier in an open economy</a:t>
            </a:r>
          </a:p>
        </p:txBody>
      </p:sp>
      <p:sp>
        <p:nvSpPr>
          <p:cNvPr id="3" name="Text Placeholder 2"/>
          <p:cNvSpPr>
            <a:spLocks noGrp="1"/>
          </p:cNvSpPr>
          <p:nvPr>
            <p:ph type="body" sz="quarter" idx="11"/>
          </p:nvPr>
        </p:nvSpPr>
        <p:spPr>
          <a:xfrm>
            <a:off x="152400" y="838200"/>
            <a:ext cx="8839200" cy="1143000"/>
          </a:xfrm>
        </p:spPr>
        <p:txBody>
          <a:bodyPr/>
          <a:lstStyle/>
          <a:p>
            <a:pPr>
              <a:spcBef>
                <a:spcPts val="0"/>
              </a:spcBef>
              <a:spcAft>
                <a:spcPts val="1200"/>
              </a:spcAft>
              <a:defRPr/>
            </a:pPr>
            <a:r>
              <a:rPr lang="en-US" dirty="0"/>
              <a:t>Now suppose we have imports and exports. Assume exports are autonomous, but the level of imports depends on income:</a:t>
            </a:r>
          </a:p>
        </p:txBody>
      </p:sp>
      <p:graphicFrame>
        <p:nvGraphicFramePr>
          <p:cNvPr id="11" name="Object 10"/>
          <p:cNvGraphicFramePr>
            <a:graphicFrameLocks noChangeAspect="1"/>
          </p:cNvGraphicFramePr>
          <p:nvPr>
            <p:extLst>
              <p:ext uri="{D42A27DB-BD31-4B8C-83A1-F6EECF244321}">
                <p14:modId xmlns:p14="http://schemas.microsoft.com/office/powerpoint/2010/main" val="3341317239"/>
              </p:ext>
            </p:extLst>
          </p:nvPr>
        </p:nvGraphicFramePr>
        <p:xfrm>
          <a:off x="1001713" y="1698625"/>
          <a:ext cx="1908175" cy="390525"/>
        </p:xfrm>
        <a:graphic>
          <a:graphicData uri="http://schemas.openxmlformats.org/presentationml/2006/ole">
            <mc:AlternateContent xmlns:mc="http://schemas.openxmlformats.org/markup-compatibility/2006">
              <mc:Choice xmlns:v="urn:schemas-microsoft-com:vml" Requires="v">
                <p:oleObj name="Equation" r:id="rId2" imgW="1155700" imgH="241300" progId="Equation.3">
                  <p:embed/>
                </p:oleObj>
              </mc:Choice>
              <mc:Fallback>
                <p:oleObj name="Equation" r:id="rId2" imgW="1155700" imgH="2413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713" y="1698625"/>
                        <a:ext cx="19081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067817275"/>
              </p:ext>
            </p:extLst>
          </p:nvPr>
        </p:nvGraphicFramePr>
        <p:xfrm>
          <a:off x="5310188" y="1724025"/>
          <a:ext cx="1927225" cy="328613"/>
        </p:xfrm>
        <a:graphic>
          <a:graphicData uri="http://schemas.openxmlformats.org/presentationml/2006/ole">
            <mc:AlternateContent xmlns:mc="http://schemas.openxmlformats.org/markup-compatibility/2006">
              <mc:Choice xmlns:v="urn:schemas-microsoft-com:vml" Requires="v">
                <p:oleObj name="Equation" r:id="rId4" imgW="1167893" imgH="203112" progId="Equation.3">
                  <p:embed/>
                </p:oleObj>
              </mc:Choice>
              <mc:Fallback>
                <p:oleObj name="Equation" r:id="rId4" imgW="1167893" imgH="203112"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0188" y="1724025"/>
                        <a:ext cx="192722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 Placeholder 2"/>
          <p:cNvSpPr txBox="1">
            <a:spLocks/>
          </p:cNvSpPr>
          <p:nvPr/>
        </p:nvSpPr>
        <p:spPr>
          <a:xfrm>
            <a:off x="152400" y="2133600"/>
            <a:ext cx="8839200" cy="11430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a:spcBef>
                <a:spcPts val="0"/>
              </a:spcBef>
              <a:spcAft>
                <a:spcPts val="1200"/>
              </a:spcAft>
              <a:defRPr/>
            </a:pPr>
            <a:r>
              <a:rPr lang="en-US" dirty="0"/>
              <a:t>Here </a:t>
            </a:r>
            <a:r>
              <a:rPr lang="en-US" i="1" dirty="0"/>
              <a:t>MPI</a:t>
            </a:r>
            <a:r>
              <a:rPr lang="en-US" dirty="0"/>
              <a:t> is the </a:t>
            </a:r>
            <a:r>
              <a:rPr lang="en-US" i="1" dirty="0"/>
              <a:t>marginal propensity to import</a:t>
            </a:r>
            <a:r>
              <a:rPr lang="en-US" dirty="0"/>
              <a:t>: the fraction of additional income spent on imported goods.</a:t>
            </a:r>
          </a:p>
          <a:p>
            <a:pPr>
              <a:spcBef>
                <a:spcPts val="0"/>
              </a:spcBef>
              <a:spcAft>
                <a:spcPts val="1200"/>
              </a:spcAft>
              <a:defRPr/>
            </a:pPr>
            <a:r>
              <a:rPr lang="en-US" dirty="0"/>
              <a:t>Now we can write net exports as</a:t>
            </a:r>
          </a:p>
        </p:txBody>
      </p:sp>
      <p:graphicFrame>
        <p:nvGraphicFramePr>
          <p:cNvPr id="13" name="Object 12"/>
          <p:cNvGraphicFramePr>
            <a:graphicFrameLocks noChangeAspect="1"/>
          </p:cNvGraphicFramePr>
          <p:nvPr>
            <p:extLst>
              <p:ext uri="{D42A27DB-BD31-4B8C-83A1-F6EECF244321}">
                <p14:modId xmlns:p14="http://schemas.microsoft.com/office/powerpoint/2010/main" val="3481296375"/>
              </p:ext>
            </p:extLst>
          </p:nvPr>
        </p:nvGraphicFramePr>
        <p:xfrm>
          <a:off x="4716463" y="2984500"/>
          <a:ext cx="2357437" cy="390525"/>
        </p:xfrm>
        <a:graphic>
          <a:graphicData uri="http://schemas.openxmlformats.org/presentationml/2006/ole">
            <mc:AlternateContent xmlns:mc="http://schemas.openxmlformats.org/markup-compatibility/2006">
              <mc:Choice xmlns:v="urn:schemas-microsoft-com:vml" Requires="v">
                <p:oleObj name="Equation" r:id="rId6" imgW="1358640" imgH="241200" progId="Equation.3">
                  <p:embed/>
                </p:oleObj>
              </mc:Choice>
              <mc:Fallback>
                <p:oleObj name="Equation" r:id="rId6" imgW="1358640" imgH="24120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6463" y="2984500"/>
                        <a:ext cx="235743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 Placeholder 2"/>
          <p:cNvSpPr txBox="1">
            <a:spLocks/>
          </p:cNvSpPr>
          <p:nvPr/>
        </p:nvSpPr>
        <p:spPr>
          <a:xfrm>
            <a:off x="152400" y="3505200"/>
            <a:ext cx="8839200" cy="5334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a:spcBef>
                <a:spcPts val="0"/>
              </a:spcBef>
              <a:spcAft>
                <a:spcPts val="1200"/>
              </a:spcAft>
              <a:defRPr/>
            </a:pPr>
            <a:r>
              <a:rPr lang="en-US" dirty="0"/>
              <a:t>Inserting this into our equation for equilibrium real GDP we get:</a:t>
            </a:r>
          </a:p>
        </p:txBody>
      </p:sp>
      <p:graphicFrame>
        <p:nvGraphicFramePr>
          <p:cNvPr id="14" name="Object 13"/>
          <p:cNvGraphicFramePr>
            <a:graphicFrameLocks noChangeAspect="1"/>
          </p:cNvGraphicFramePr>
          <p:nvPr>
            <p:extLst>
              <p:ext uri="{D42A27DB-BD31-4B8C-83A1-F6EECF244321}">
                <p14:modId xmlns:p14="http://schemas.microsoft.com/office/powerpoint/2010/main" val="769267576"/>
              </p:ext>
            </p:extLst>
          </p:nvPr>
        </p:nvGraphicFramePr>
        <p:xfrm>
          <a:off x="1649413" y="4048125"/>
          <a:ext cx="5575300" cy="390525"/>
        </p:xfrm>
        <a:graphic>
          <a:graphicData uri="http://schemas.openxmlformats.org/presentationml/2006/ole">
            <mc:AlternateContent xmlns:mc="http://schemas.openxmlformats.org/markup-compatibility/2006">
              <mc:Choice xmlns:v="urn:schemas-microsoft-com:vml" Requires="v">
                <p:oleObj name="Equation" r:id="rId8" imgW="3213100" imgH="241300" progId="Equation.3">
                  <p:embed/>
                </p:oleObj>
              </mc:Choice>
              <mc:Fallback>
                <p:oleObj name="Equation" r:id="rId8" imgW="3213100" imgH="24130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49413" y="4048125"/>
                        <a:ext cx="55753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ext Placeholder 2"/>
          <p:cNvSpPr txBox="1">
            <a:spLocks/>
          </p:cNvSpPr>
          <p:nvPr/>
        </p:nvSpPr>
        <p:spPr>
          <a:xfrm>
            <a:off x="152400" y="4572000"/>
            <a:ext cx="8839200" cy="7620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a:spcBef>
                <a:spcPts val="0"/>
              </a:spcBef>
              <a:spcAft>
                <a:spcPts val="1200"/>
              </a:spcAft>
              <a:defRPr/>
            </a:pPr>
            <a:r>
              <a:rPr lang="en-US" dirty="0"/>
              <a:t>Following the same process as before, we can obtain a new expression for the government purchases multiplier:</a:t>
            </a:r>
          </a:p>
        </p:txBody>
      </p:sp>
      <p:graphicFrame>
        <p:nvGraphicFramePr>
          <p:cNvPr id="15" name="Object 14"/>
          <p:cNvGraphicFramePr>
            <a:graphicFrameLocks noChangeAspect="1"/>
          </p:cNvGraphicFramePr>
          <p:nvPr>
            <p:extLst>
              <p:ext uri="{D42A27DB-BD31-4B8C-83A1-F6EECF244321}">
                <p14:modId xmlns:p14="http://schemas.microsoft.com/office/powerpoint/2010/main" val="1638345256"/>
              </p:ext>
            </p:extLst>
          </p:nvPr>
        </p:nvGraphicFramePr>
        <p:xfrm>
          <a:off x="1144588" y="5341938"/>
          <a:ext cx="6581775" cy="677862"/>
        </p:xfrm>
        <a:graphic>
          <a:graphicData uri="http://schemas.openxmlformats.org/presentationml/2006/ole">
            <mc:AlternateContent xmlns:mc="http://schemas.openxmlformats.org/markup-compatibility/2006">
              <mc:Choice xmlns:v="urn:schemas-microsoft-com:vml" Requires="v">
                <p:oleObj name="Equation" r:id="rId10" imgW="3987720" imgH="419040" progId="Equation.3">
                  <p:embed/>
                </p:oleObj>
              </mc:Choice>
              <mc:Fallback>
                <p:oleObj name="Equation" r:id="rId10" imgW="3987720" imgH="419040" progId="Equation.3">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44588" y="5341938"/>
                        <a:ext cx="6581775"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779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left)">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500"/>
                                        <p:tgtEl>
                                          <p:spTgt spid="4">
                                            <p:txEl>
                                              <p:pRg st="1" end="1"/>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wipe(left)">
                                      <p:cBhvr>
                                        <p:cTn id="32" dur="500"/>
                                        <p:tgtEl>
                                          <p:spTgt spid="9">
                                            <p:txEl>
                                              <p:pRg st="0" end="0"/>
                                            </p:txEl>
                                          </p:spTgt>
                                        </p:tgtEl>
                                      </p:cBhvr>
                                    </p:animEffect>
                                  </p:childTnLst>
                                </p:cTn>
                              </p:par>
                            </p:childTnLst>
                          </p:cTn>
                        </p:par>
                        <p:par>
                          <p:cTn id="33" fill="hold">
                            <p:stCondLst>
                              <p:cond delay="1500"/>
                            </p:stCondLst>
                            <p:childTnLst>
                              <p:par>
                                <p:cTn id="34" presetID="22" presetClass="entr" presetSubtype="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0">
                                            <p:txEl>
                                              <p:pRg st="0" end="0"/>
                                            </p:txEl>
                                          </p:spTgt>
                                        </p:tgtEl>
                                        <p:attrNameLst>
                                          <p:attrName>style.visibility</p:attrName>
                                        </p:attrNameLst>
                                      </p:cBhvr>
                                      <p:to>
                                        <p:strVal val="visible"/>
                                      </p:to>
                                    </p:set>
                                    <p:animEffect transition="in" filter="wipe(left)">
                                      <p:cBhvr>
                                        <p:cTn id="41" dur="500"/>
                                        <p:tgtEl>
                                          <p:spTgt spid="10">
                                            <p:txEl>
                                              <p:pRg st="0" end="0"/>
                                            </p:txEl>
                                          </p:spTgt>
                                        </p:tgtEl>
                                      </p:cBhvr>
                                    </p:animEffect>
                                  </p:childTnLst>
                                </p:cTn>
                              </p:par>
                            </p:childTnLst>
                          </p:cTn>
                        </p:par>
                        <p:par>
                          <p:cTn id="42" fill="hold">
                            <p:stCondLst>
                              <p:cond delay="500"/>
                            </p:stCondLst>
                            <p:childTnLst>
                              <p:par>
                                <p:cTn id="43" presetID="22" presetClass="entr" presetSubtype="8" fill="hold"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The multiplier in an open economy—continued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3810913514"/>
              </p:ext>
            </p:extLst>
          </p:nvPr>
        </p:nvGraphicFramePr>
        <p:xfrm>
          <a:off x="979488" y="685800"/>
          <a:ext cx="6581775" cy="677863"/>
        </p:xfrm>
        <a:graphic>
          <a:graphicData uri="http://schemas.openxmlformats.org/presentationml/2006/ole">
            <mc:AlternateContent xmlns:mc="http://schemas.openxmlformats.org/markup-compatibility/2006">
              <mc:Choice xmlns:v="urn:schemas-microsoft-com:vml" Requires="v">
                <p:oleObj name="Equation" r:id="rId2" imgW="3987720" imgH="419040" progId="Equation.3">
                  <p:embed/>
                </p:oleObj>
              </mc:Choice>
              <mc:Fallback>
                <p:oleObj name="Equation" r:id="rId2" imgW="3987720" imgH="419040" progId="Equation.3">
                  <p:embed/>
                  <p:pic>
                    <p:nvPicPr>
                      <p:cNvPr id="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488" y="685800"/>
                        <a:ext cx="658177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Text Placeholder 2"/>
          <p:cNvSpPr>
            <a:spLocks noGrp="1"/>
          </p:cNvSpPr>
          <p:nvPr>
            <p:ph type="body" sz="quarter" idx="11"/>
          </p:nvPr>
        </p:nvSpPr>
        <p:spPr>
          <a:xfrm>
            <a:off x="152400" y="1371600"/>
            <a:ext cx="8839200" cy="381000"/>
          </a:xfrm>
        </p:spPr>
        <p:txBody>
          <a:bodyPr/>
          <a:lstStyle/>
          <a:p>
            <a:pPr>
              <a:spcBef>
                <a:spcPts val="0"/>
              </a:spcBef>
              <a:spcAft>
                <a:spcPts val="1200"/>
              </a:spcAft>
              <a:defRPr/>
            </a:pPr>
            <a:r>
              <a:rPr lang="en-US" dirty="0"/>
              <a:t>Let </a:t>
            </a:r>
            <a:r>
              <a:rPr lang="en-US" i="1" dirty="0"/>
              <a:t>MPC</a:t>
            </a:r>
            <a:r>
              <a:rPr lang="en-US" dirty="0"/>
              <a:t> = 0.75, </a:t>
            </a:r>
            <a:r>
              <a:rPr lang="en-US" i="1" dirty="0"/>
              <a:t>t</a:t>
            </a:r>
            <a:r>
              <a:rPr lang="en-US" dirty="0"/>
              <a:t> = 0.2, and </a:t>
            </a:r>
            <a:r>
              <a:rPr lang="en-US" i="1" dirty="0"/>
              <a:t>MPC</a:t>
            </a:r>
            <a:r>
              <a:rPr lang="en-US" dirty="0"/>
              <a:t> = 0.1. Then:</a:t>
            </a:r>
          </a:p>
        </p:txBody>
      </p:sp>
      <p:graphicFrame>
        <p:nvGraphicFramePr>
          <p:cNvPr id="5" name="Object 4"/>
          <p:cNvGraphicFramePr>
            <a:graphicFrameLocks noChangeAspect="1"/>
          </p:cNvGraphicFramePr>
          <p:nvPr>
            <p:extLst>
              <p:ext uri="{D42A27DB-BD31-4B8C-83A1-F6EECF244321}">
                <p14:modId xmlns:p14="http://schemas.microsoft.com/office/powerpoint/2010/main" val="471033192"/>
              </p:ext>
            </p:extLst>
          </p:nvPr>
        </p:nvGraphicFramePr>
        <p:xfrm>
          <a:off x="930275" y="1917700"/>
          <a:ext cx="7816850" cy="677863"/>
        </p:xfrm>
        <a:graphic>
          <a:graphicData uri="http://schemas.openxmlformats.org/presentationml/2006/ole">
            <mc:AlternateContent xmlns:mc="http://schemas.openxmlformats.org/markup-compatibility/2006">
              <mc:Choice xmlns:v="urn:schemas-microsoft-com:vml" Requires="v">
                <p:oleObj name="Equation" r:id="rId4" imgW="4736880" imgH="419040" progId="Equation.3">
                  <p:embed/>
                </p:oleObj>
              </mc:Choice>
              <mc:Fallback>
                <p:oleObj name="Equation" r:id="rId4" imgW="4736880" imgH="419040" progId="Equation.3">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0275" y="1917700"/>
                        <a:ext cx="781685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 Placeholder 2"/>
          <p:cNvSpPr txBox="1">
            <a:spLocks/>
          </p:cNvSpPr>
          <p:nvPr/>
        </p:nvSpPr>
        <p:spPr>
          <a:xfrm>
            <a:off x="152400" y="2590800"/>
            <a:ext cx="8839200" cy="21336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a:spcBef>
                <a:spcPts val="0"/>
              </a:spcBef>
              <a:spcAft>
                <a:spcPts val="1200"/>
              </a:spcAft>
              <a:defRPr/>
            </a:pPr>
            <a:r>
              <a:rPr lang="en-US" dirty="0"/>
              <a:t>This is smaller than the multiplier from before; a portion of spending goes on imports, which do not </a:t>
            </a:r>
            <a:r>
              <a:rPr lang="en-US" i="1" dirty="0"/>
              <a:t>feed back in</a:t>
            </a:r>
            <a:r>
              <a:rPr lang="en-US" dirty="0"/>
              <a:t> to higher income in our country.</a:t>
            </a:r>
          </a:p>
          <a:p>
            <a:pPr>
              <a:spcBef>
                <a:spcPts val="0"/>
              </a:spcBef>
              <a:spcAft>
                <a:spcPts val="1200"/>
              </a:spcAft>
              <a:defRPr/>
            </a:pPr>
            <a:endParaRPr lang="en-US" dirty="0"/>
          </a:p>
          <a:p>
            <a:pPr>
              <a:spcBef>
                <a:spcPts val="0"/>
              </a:spcBef>
              <a:spcAft>
                <a:spcPts val="1200"/>
              </a:spcAft>
              <a:defRPr/>
            </a:pPr>
            <a:r>
              <a:rPr lang="en-US" dirty="0"/>
              <a:t>If </a:t>
            </a:r>
            <a:r>
              <a:rPr lang="en-US" i="1" dirty="0"/>
              <a:t>MPI</a:t>
            </a:r>
            <a:r>
              <a:rPr lang="en-US" dirty="0"/>
              <a:t> increases to 0.2, then we have:</a:t>
            </a:r>
          </a:p>
          <a:p>
            <a:pPr>
              <a:spcBef>
                <a:spcPts val="0"/>
              </a:spcBef>
              <a:spcAft>
                <a:spcPts val="1200"/>
              </a:spcAft>
              <a:defRPr/>
            </a:pPr>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500884046"/>
              </p:ext>
            </p:extLst>
          </p:nvPr>
        </p:nvGraphicFramePr>
        <p:xfrm>
          <a:off x="930275" y="4697413"/>
          <a:ext cx="7921625" cy="677862"/>
        </p:xfrm>
        <a:graphic>
          <a:graphicData uri="http://schemas.openxmlformats.org/presentationml/2006/ole">
            <mc:AlternateContent xmlns:mc="http://schemas.openxmlformats.org/markup-compatibility/2006">
              <mc:Choice xmlns:v="urn:schemas-microsoft-com:vml" Requires="v">
                <p:oleObj name="Equation" r:id="rId6" imgW="4800600" imgH="419100" progId="Equation.3">
                  <p:embed/>
                </p:oleObj>
              </mc:Choice>
              <mc:Fallback>
                <p:oleObj name="Equation" r:id="rId6" imgW="4800600" imgH="419100" progId="Equation.3">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0275" y="4697413"/>
                        <a:ext cx="7921625"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ext Placeholder 2"/>
          <p:cNvSpPr txBox="1">
            <a:spLocks/>
          </p:cNvSpPr>
          <p:nvPr/>
        </p:nvSpPr>
        <p:spPr>
          <a:xfrm>
            <a:off x="152400" y="5486400"/>
            <a:ext cx="8839200" cy="11430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a:spcBef>
                <a:spcPts val="0"/>
              </a:spcBef>
              <a:spcAft>
                <a:spcPts val="1200"/>
              </a:spcAft>
              <a:defRPr/>
            </a:pPr>
            <a:r>
              <a:rPr lang="en-US" dirty="0"/>
              <a:t>This is smaller still. An increase in the amount of additional income leaving the country as payments for imports decreases the multiplier effect of additional government purchases.</a:t>
            </a:r>
          </a:p>
        </p:txBody>
      </p:sp>
    </p:spTree>
    <p:extLst>
      <p:ext uri="{BB962C8B-B14F-4D97-AF65-F5344CB8AC3E}">
        <p14:creationId xmlns:p14="http://schemas.microsoft.com/office/powerpoint/2010/main" val="241361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left)">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wipe(left)">
                                      <p:cBhvr>
                                        <p:cTn id="20" dur="500"/>
                                        <p:tgtEl>
                                          <p:spTgt spid="4">
                                            <p:txEl>
                                              <p:pRg st="2" end="2"/>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wipe(left)">
                                      <p:cBhvr>
                                        <p:cTn id="28"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expenditures as a percentage of GDP</a:t>
            </a:r>
          </a:p>
        </p:txBody>
      </p:sp>
      <p:sp>
        <p:nvSpPr>
          <p:cNvPr id="3" name="Text Placeholder 2"/>
          <p:cNvSpPr>
            <a:spLocks noGrp="1"/>
          </p:cNvSpPr>
          <p:nvPr>
            <p:ph type="body" sz="quarter" idx="11"/>
          </p:nvPr>
        </p:nvSpPr>
        <p:spPr>
          <a:xfrm>
            <a:off x="152400" y="4495800"/>
            <a:ext cx="5486400" cy="2133600"/>
          </a:xfrm>
        </p:spPr>
        <p:txBody>
          <a:bodyPr/>
          <a:lstStyle/>
          <a:p>
            <a:pPr>
              <a:spcAft>
                <a:spcPts val="0"/>
              </a:spcAft>
              <a:defRPr/>
            </a:pPr>
            <a:r>
              <a:rPr lang="en-US" dirty="0"/>
              <a:t>As a percentage of GDP, federal expenditures are now higher than ever—almost 25% of GDP.</a:t>
            </a:r>
          </a:p>
          <a:p>
            <a:pPr>
              <a:spcAft>
                <a:spcPts val="0"/>
              </a:spcAft>
              <a:defRPr/>
            </a:pPr>
            <a:r>
              <a:rPr lang="en-US" dirty="0"/>
              <a:t>However a smaller proportion is now spent on government purchases of goods and services (mostly military spending).</a:t>
            </a:r>
          </a:p>
        </p:txBody>
      </p:sp>
      <p:sp>
        <p:nvSpPr>
          <p:cNvPr id="4" name="Text Placeholder 3"/>
          <p:cNvSpPr>
            <a:spLocks noGrp="1"/>
          </p:cNvSpPr>
          <p:nvPr>
            <p:ph type="body" sz="quarter" idx="12"/>
          </p:nvPr>
        </p:nvSpPr>
        <p:spPr>
          <a:xfrm>
            <a:off x="6705600" y="4419600"/>
            <a:ext cx="2362200" cy="1219200"/>
          </a:xfrm>
        </p:spPr>
        <p:txBody>
          <a:bodyPr/>
          <a:lstStyle/>
          <a:p>
            <a:r>
              <a:rPr lang="en-US" dirty="0"/>
              <a:t>Federal purchases and federal expenditures as a percentage of GDP, 1950-2012</a:t>
            </a:r>
          </a:p>
        </p:txBody>
      </p:sp>
      <p:sp>
        <p:nvSpPr>
          <p:cNvPr id="5" name="Text Placeholder 4"/>
          <p:cNvSpPr>
            <a:spLocks noGrp="1"/>
          </p:cNvSpPr>
          <p:nvPr>
            <p:ph type="body" sz="quarter" idx="13"/>
          </p:nvPr>
        </p:nvSpPr>
        <p:spPr>
          <a:xfrm>
            <a:off x="5372100" y="4419600"/>
            <a:ext cx="1352550" cy="381000"/>
          </a:xfrm>
        </p:spPr>
        <p:txBody>
          <a:bodyPr/>
          <a:lstStyle/>
          <a:p>
            <a:r>
              <a:rPr lang="en-US" dirty="0"/>
              <a:t>Figure 16.2</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454" y="698500"/>
            <a:ext cx="7015546" cy="376275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5454" y="698500"/>
            <a:ext cx="7015546" cy="3762759"/>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5454" y="698500"/>
            <a:ext cx="7015546" cy="3762759"/>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5454" y="698500"/>
            <a:ext cx="7015546" cy="3762759"/>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5454" y="698500"/>
            <a:ext cx="7015546" cy="3762759"/>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5454" y="698500"/>
            <a:ext cx="7015546" cy="3762759"/>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85454" y="698500"/>
            <a:ext cx="7015546" cy="3762759"/>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85454" y="698500"/>
            <a:ext cx="7015546" cy="3762759"/>
          </a:xfrm>
          <a:prstGeom prst="rect">
            <a:avLst/>
          </a:prstGeom>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85454" y="698500"/>
            <a:ext cx="7015546" cy="3762759"/>
          </a:xfrm>
          <a:prstGeom prst="rect">
            <a:avLst/>
          </a:prstGeom>
        </p:spPr>
      </p:pic>
      <p:pic>
        <p:nvPicPr>
          <p:cNvPr id="15" name="Picture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85454" y="698500"/>
            <a:ext cx="7015546" cy="3762759"/>
          </a:xfrm>
          <a:prstGeom prst="rect">
            <a:avLst/>
          </a:prstGeom>
        </p:spPr>
      </p:pic>
      <p:pic>
        <p:nvPicPr>
          <p:cNvPr id="16" name="Picture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85454" y="698500"/>
            <a:ext cx="7015546" cy="3762759"/>
          </a:xfrm>
          <a:prstGeom prst="rect">
            <a:avLst/>
          </a:prstGeom>
        </p:spPr>
      </p:pic>
    </p:spTree>
    <p:extLst>
      <p:ext uri="{BB962C8B-B14F-4D97-AF65-F5344CB8AC3E}">
        <p14:creationId xmlns:p14="http://schemas.microsoft.com/office/powerpoint/2010/main" val="341311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750"/>
                                        <p:tgtEl>
                                          <p:spTgt spid="6"/>
                                        </p:tgtEl>
                                      </p:cBhvr>
                                    </p:animEffect>
                                  </p:childTnLst>
                                </p:cTn>
                              </p:par>
                              <p:par>
                                <p:cTn id="12" presetID="22" presetClass="entr" presetSubtype="4"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750"/>
                                        <p:tgtEl>
                                          <p:spTgt spid="7"/>
                                        </p:tgtEl>
                                      </p:cBhvr>
                                    </p:animEffect>
                                  </p:childTnLst>
                                </p:cTn>
                              </p:par>
                              <p:par>
                                <p:cTn id="15" presetID="22" presetClass="entr" presetSubtype="8"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750"/>
                                        <p:tgtEl>
                                          <p:spTgt spid="8"/>
                                        </p:tgtEl>
                                      </p:cBhvr>
                                    </p:animEffect>
                                  </p:childTnLst>
                                </p:cTn>
                              </p:par>
                            </p:childTnLst>
                          </p:cTn>
                        </p:par>
                        <p:par>
                          <p:cTn id="18" fill="hold">
                            <p:stCondLst>
                              <p:cond delay="1250"/>
                            </p:stCondLst>
                            <p:childTnLst>
                              <p:par>
                                <p:cTn id="19" presetID="22" presetClass="entr" presetSubtype="8"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750"/>
                                        <p:tgtEl>
                                          <p:spTgt spid="13"/>
                                        </p:tgtEl>
                                      </p:cBhvr>
                                    </p:animEffect>
                                  </p:childTnLst>
                                </p:cTn>
                              </p:par>
                              <p:par>
                                <p:cTn id="22" presetID="22" presetClass="entr" presetSubtype="8"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750"/>
                                        <p:tgtEl>
                                          <p:spTgt spid="14"/>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750"/>
                                        <p:tgtEl>
                                          <p:spTgt spid="15"/>
                                        </p:tgtEl>
                                      </p:cBhvr>
                                    </p:animEffect>
                                  </p:childTnLst>
                                </p:cTn>
                              </p:par>
                            </p:childTnLst>
                          </p:cTn>
                        </p:par>
                        <p:par>
                          <p:cTn id="29" fill="hold">
                            <p:stCondLst>
                              <p:cond delay="2750"/>
                            </p:stCondLst>
                            <p:childTnLst>
                              <p:par>
                                <p:cTn id="30" presetID="22" presetClass="entr" presetSubtype="8"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75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wipe(left)">
                                      <p:cBhvr>
                                        <p:cTn id="37" dur="500"/>
                                        <p:tgtEl>
                                          <p:spTgt spid="3">
                                            <p:txEl>
                                              <p:pRg st="1" end="1"/>
                                            </p:txEl>
                                          </p:spTgt>
                                        </p:tgtEl>
                                      </p:cBhvr>
                                    </p:animEffect>
                                  </p:childTnLst>
                                </p:cTn>
                              </p:par>
                            </p:childTnLst>
                          </p:cTn>
                        </p:par>
                        <p:par>
                          <p:cTn id="38" fill="hold">
                            <p:stCondLst>
                              <p:cond delay="500"/>
                            </p:stCondLst>
                            <p:childTnLst>
                              <p:par>
                                <p:cTn id="39" presetID="22" presetClass="entr" presetSubtype="8"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750"/>
                                        <p:tgtEl>
                                          <p:spTgt spid="9"/>
                                        </p:tgtEl>
                                      </p:cBhvr>
                                    </p:animEffect>
                                  </p:childTnLst>
                                </p:cTn>
                              </p:par>
                              <p:par>
                                <p:cTn id="42" presetID="22" presetClass="entr" presetSubtype="8"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750"/>
                                        <p:tgtEl>
                                          <p:spTgt spid="10"/>
                                        </p:tgtEl>
                                      </p:cBhvr>
                                    </p:animEffect>
                                  </p:childTnLst>
                                </p:cTn>
                              </p:par>
                            </p:childTnLst>
                          </p:cTn>
                        </p:par>
                        <p:par>
                          <p:cTn id="45" fill="hold">
                            <p:stCondLst>
                              <p:cond delay="1250"/>
                            </p:stCondLst>
                            <p:childTnLst>
                              <p:par>
                                <p:cTn id="46" presetID="22" presetClass="entr" presetSubtype="1" fill="hold"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up)">
                                      <p:cBhvr>
                                        <p:cTn id="48" dur="750"/>
                                        <p:tgtEl>
                                          <p:spTgt spid="11"/>
                                        </p:tgtEl>
                                      </p:cBhvr>
                                    </p:animEffect>
                                  </p:childTnLst>
                                </p:cTn>
                              </p:par>
                            </p:childTnLst>
                          </p:cTn>
                        </p:par>
                        <p:par>
                          <p:cTn id="49" fill="hold">
                            <p:stCondLst>
                              <p:cond delay="2000"/>
                            </p:stCondLst>
                            <p:childTnLst>
                              <p:par>
                                <p:cTn id="50" presetID="22" presetClass="entr" presetSubtype="1" fill="hold"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up)">
                                      <p:cBhvr>
                                        <p:cTn id="52"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What does the federal government spend money on?</a:t>
            </a:r>
          </a:p>
        </p:txBody>
      </p:sp>
      <p:sp>
        <p:nvSpPr>
          <p:cNvPr id="3" name="Text Placeholder 2"/>
          <p:cNvSpPr>
            <a:spLocks noGrp="1"/>
          </p:cNvSpPr>
          <p:nvPr>
            <p:ph type="body" sz="quarter" idx="11"/>
          </p:nvPr>
        </p:nvSpPr>
        <p:spPr>
          <a:xfrm>
            <a:off x="152400" y="838200"/>
            <a:ext cx="4419600" cy="5638800"/>
          </a:xfrm>
        </p:spPr>
        <p:txBody>
          <a:bodyPr/>
          <a:lstStyle/>
          <a:p>
            <a:pPr>
              <a:spcAft>
                <a:spcPts val="0"/>
              </a:spcAft>
              <a:defRPr/>
            </a:pPr>
            <a:r>
              <a:rPr lang="en-US" dirty="0"/>
              <a:t>Federal </a:t>
            </a:r>
            <a:r>
              <a:rPr lang="en-US" i="1" dirty="0"/>
              <a:t>purchases</a:t>
            </a:r>
            <a:r>
              <a:rPr lang="en-US" dirty="0"/>
              <a:t> consist of defense spending and “everything else”, like salaries of FBI agents, operating national parks, and funding scientific research.</a:t>
            </a:r>
          </a:p>
          <a:p>
            <a:pPr>
              <a:spcAft>
                <a:spcPts val="0"/>
              </a:spcAft>
              <a:defRPr/>
            </a:pPr>
            <a:r>
              <a:rPr lang="en-US" dirty="0"/>
              <a:t>Around half of federal </a:t>
            </a:r>
            <a:r>
              <a:rPr lang="en-US" i="1" dirty="0"/>
              <a:t>expenditures</a:t>
            </a:r>
            <a:r>
              <a:rPr lang="en-US" dirty="0"/>
              <a:t> are spent on transfer payments, like Social Security, Medicare, and unemployment insurance.</a:t>
            </a:r>
          </a:p>
          <a:p>
            <a:pPr>
              <a:spcAft>
                <a:spcPts val="0"/>
              </a:spcAft>
              <a:defRPr/>
            </a:pPr>
            <a:r>
              <a:rPr lang="en-US" dirty="0"/>
              <a:t>The rest is spent on grants to state and local governments to support their activities, like crime prevention and education; and on paying interest on the federal debt.</a:t>
            </a:r>
          </a:p>
          <a:p>
            <a:pPr>
              <a:spcAft>
                <a:spcPts val="0"/>
              </a:spcAft>
              <a:defRPr/>
            </a:pPr>
            <a:endParaRPr lang="en-US" dirty="0"/>
          </a:p>
        </p:txBody>
      </p:sp>
      <p:sp>
        <p:nvSpPr>
          <p:cNvPr id="4" name="Text Placeholder 3"/>
          <p:cNvSpPr>
            <a:spLocks noGrp="1"/>
          </p:cNvSpPr>
          <p:nvPr>
            <p:ph type="body" sz="quarter" idx="12"/>
          </p:nvPr>
        </p:nvSpPr>
        <p:spPr/>
        <p:txBody>
          <a:bodyPr/>
          <a:lstStyle/>
          <a:p>
            <a:r>
              <a:rPr lang="en-US" dirty="0"/>
              <a:t>Federal government expenditures, 2012</a:t>
            </a:r>
          </a:p>
        </p:txBody>
      </p:sp>
      <p:sp>
        <p:nvSpPr>
          <p:cNvPr id="5" name="Text Placeholder 4"/>
          <p:cNvSpPr>
            <a:spLocks noGrp="1"/>
          </p:cNvSpPr>
          <p:nvPr>
            <p:ph type="body" sz="quarter" idx="13"/>
          </p:nvPr>
        </p:nvSpPr>
        <p:spPr/>
        <p:txBody>
          <a:bodyPr/>
          <a:lstStyle/>
          <a:p>
            <a:r>
              <a:rPr lang="en-US" dirty="0"/>
              <a:t>Figure 16.3</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6089" y="2057400"/>
            <a:ext cx="5175511" cy="328654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6089" y="2057400"/>
            <a:ext cx="5175511" cy="328654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6089" y="2057400"/>
            <a:ext cx="5175511" cy="328654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6089" y="2057400"/>
            <a:ext cx="5175511" cy="328654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6089" y="2057400"/>
            <a:ext cx="5175511" cy="3286540"/>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16089" y="2057400"/>
            <a:ext cx="5175511" cy="3286540"/>
          </a:xfrm>
          <a:prstGeom prst="rect">
            <a:avLst/>
          </a:prstGeom>
        </p:spPr>
      </p:pic>
    </p:spTree>
    <p:extLst>
      <p:ext uri="{BB962C8B-B14F-4D97-AF65-F5344CB8AC3E}">
        <p14:creationId xmlns:p14="http://schemas.microsoft.com/office/powerpoint/2010/main" val="345378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right)">
                                      <p:cBhvr>
                                        <p:cTn id="19" dur="75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left)">
                                      <p:cBhvr>
                                        <p:cTn id="24" dur="500"/>
                                        <p:tgtEl>
                                          <p:spTgt spid="3">
                                            <p:txEl>
                                              <p:pRg st="2" end="2"/>
                                            </p:txEl>
                                          </p:spTgt>
                                        </p:tgtEl>
                                      </p:cBhvr>
                                    </p:animEffect>
                                  </p:childTnLst>
                                </p:cTn>
                              </p:par>
                            </p:childTnLst>
                          </p:cTn>
                        </p:par>
                        <p:par>
                          <p:cTn id="25" fill="hold">
                            <p:stCondLst>
                              <p:cond delay="500"/>
                            </p:stCondLst>
                            <p:childTnLst>
                              <p:par>
                                <p:cTn id="26" presetID="2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750"/>
                                        <p:tgtEl>
                                          <p:spTgt spid="8"/>
                                        </p:tgtEl>
                                      </p:cBhvr>
                                    </p:animEffect>
                                  </p:childTnLst>
                                </p:cTn>
                              </p:par>
                            </p:childTnLst>
                          </p:cTn>
                        </p:par>
                        <p:par>
                          <p:cTn id="29" fill="hold">
                            <p:stCondLst>
                              <p:cond delay="1250"/>
                            </p:stCondLst>
                            <p:childTnLst>
                              <p:par>
                                <p:cTn id="30" presetID="22" presetClass="entr" presetSubtype="8"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750"/>
                                        <p:tgtEl>
                                          <p:spTgt spid="9"/>
                                        </p:tgtEl>
                                      </p:cBhvr>
                                    </p:animEffect>
                                  </p:childTnLst>
                                </p:cTn>
                              </p:par>
                            </p:childTnLst>
                          </p:cTn>
                        </p:par>
                        <p:par>
                          <p:cTn id="33" fill="hold">
                            <p:stCondLst>
                              <p:cond delay="2000"/>
                            </p:stCondLst>
                            <p:childTnLst>
                              <p:par>
                                <p:cTn id="34" presetID="22" presetClass="entr" presetSubtype="8"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750"/>
                                        <p:tgtEl>
                                          <p:spTgt spid="10"/>
                                        </p:tgtEl>
                                      </p:cBhvr>
                                    </p:animEffect>
                                  </p:childTnLst>
                                </p:cTn>
                              </p:par>
                            </p:childTnLst>
                          </p:cTn>
                        </p:par>
                        <p:par>
                          <p:cTn id="37" fill="hold">
                            <p:stCondLst>
                              <p:cond delay="2750"/>
                            </p:stCondLst>
                            <p:childTnLst>
                              <p:par>
                                <p:cTn id="38" presetID="22" presetClass="entr" presetSubtype="1"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up)">
                                      <p:cBhvr>
                                        <p:cTn id="40"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What does the federal government spend money on?</a:t>
            </a:r>
          </a:p>
        </p:txBody>
      </p:sp>
      <p:sp>
        <p:nvSpPr>
          <p:cNvPr id="3" name="Text Placeholder 2"/>
          <p:cNvSpPr>
            <a:spLocks noGrp="1"/>
          </p:cNvSpPr>
          <p:nvPr>
            <p:ph type="body" sz="quarter" idx="11"/>
          </p:nvPr>
        </p:nvSpPr>
        <p:spPr>
          <a:xfrm>
            <a:off x="152400" y="838200"/>
            <a:ext cx="3962400" cy="5791200"/>
          </a:xfrm>
        </p:spPr>
        <p:txBody>
          <a:bodyPr/>
          <a:lstStyle/>
          <a:p>
            <a:pPr>
              <a:spcBef>
                <a:spcPts val="0"/>
              </a:spcBef>
              <a:spcAft>
                <a:spcPts val="1200"/>
              </a:spcAft>
              <a:defRPr/>
            </a:pPr>
            <a:r>
              <a:rPr lang="en-US" dirty="0"/>
              <a:t>The majority of federal revenues come from taxes on individual employment: individual income taxes, and “payroll taxes” earmarked to fund Social Security and Medicare.</a:t>
            </a:r>
          </a:p>
          <a:p>
            <a:pPr>
              <a:spcBef>
                <a:spcPts val="0"/>
              </a:spcBef>
              <a:spcAft>
                <a:spcPts val="1200"/>
              </a:spcAft>
              <a:defRPr/>
            </a:pPr>
            <a:r>
              <a:rPr lang="en-US" dirty="0"/>
              <a:t>Taxes on corporate profits constitute about one-seventh of federal receipts.</a:t>
            </a:r>
          </a:p>
          <a:p>
            <a:pPr>
              <a:spcBef>
                <a:spcPts val="0"/>
              </a:spcBef>
              <a:spcAft>
                <a:spcPts val="1200"/>
              </a:spcAft>
              <a:defRPr/>
            </a:pPr>
            <a:r>
              <a:rPr lang="en-US" dirty="0"/>
              <a:t>The remainder of federal revenue comes from excise taxes (on cigarettes, gasoline, etc.), tariffs on imports, and other fees from firms and individuals.</a:t>
            </a:r>
          </a:p>
        </p:txBody>
      </p:sp>
      <p:sp>
        <p:nvSpPr>
          <p:cNvPr id="4" name="Text Placeholder 3"/>
          <p:cNvSpPr>
            <a:spLocks noGrp="1"/>
          </p:cNvSpPr>
          <p:nvPr>
            <p:ph type="body" sz="quarter" idx="12"/>
          </p:nvPr>
        </p:nvSpPr>
        <p:spPr>
          <a:xfrm>
            <a:off x="5867400" y="5562600"/>
            <a:ext cx="2290763" cy="685800"/>
          </a:xfrm>
        </p:spPr>
        <p:txBody>
          <a:bodyPr/>
          <a:lstStyle/>
          <a:p>
            <a:r>
              <a:rPr lang="en-US" dirty="0"/>
              <a:t>Federal government revenue, 2012</a:t>
            </a:r>
          </a:p>
        </p:txBody>
      </p:sp>
      <p:sp>
        <p:nvSpPr>
          <p:cNvPr id="5" name="Text Placeholder 4"/>
          <p:cNvSpPr>
            <a:spLocks noGrp="1"/>
          </p:cNvSpPr>
          <p:nvPr>
            <p:ph type="body" sz="quarter" idx="13"/>
          </p:nvPr>
        </p:nvSpPr>
        <p:spPr/>
        <p:txBody>
          <a:bodyPr/>
          <a:lstStyle/>
          <a:p>
            <a:r>
              <a:rPr lang="en-US" dirty="0"/>
              <a:t>Figure 16.4</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1999" y="1981200"/>
            <a:ext cx="5962401" cy="325221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11999" y="1981200"/>
            <a:ext cx="5962401" cy="3252218"/>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11999" y="1981200"/>
            <a:ext cx="5962401" cy="3252218"/>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11999" y="1981200"/>
            <a:ext cx="5962401" cy="3252218"/>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1999" y="1981200"/>
            <a:ext cx="5962401" cy="3252218"/>
          </a:xfrm>
          <a:prstGeom prst="rect">
            <a:avLst/>
          </a:prstGeom>
        </p:spPr>
      </p:pic>
    </p:spTree>
    <p:extLst>
      <p:ext uri="{BB962C8B-B14F-4D97-AF65-F5344CB8AC3E}">
        <p14:creationId xmlns:p14="http://schemas.microsoft.com/office/powerpoint/2010/main" val="3172709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750"/>
                                        <p:tgtEl>
                                          <p:spTgt spid="7"/>
                                        </p:tgtEl>
                                      </p:cBhvr>
                                    </p:animEffect>
                                  </p:childTnLst>
                                </p:cTn>
                              </p:par>
                            </p:childTnLst>
                          </p:cTn>
                        </p:par>
                        <p:par>
                          <p:cTn id="16" fill="hold">
                            <p:stCondLst>
                              <p:cond delay="1750"/>
                            </p:stCondLst>
                            <p:childTnLst>
                              <p:par>
                                <p:cTn id="17" presetID="22" presetClass="entr" presetSubtype="4"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75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left)">
                                      <p:cBhvr>
                                        <p:cTn id="24" dur="500"/>
                                        <p:tgtEl>
                                          <p:spTgt spid="3">
                                            <p:txEl>
                                              <p:pRg st="1" end="1"/>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750"/>
                                        <p:tgtEl>
                                          <p:spTgt spid="9"/>
                                        </p:tgtEl>
                                      </p:cBhvr>
                                    </p:animEffect>
                                  </p:childTnLst>
                                </p:cTn>
                              </p:par>
                            </p:childTnLst>
                          </p:cTn>
                        </p:par>
                        <p:par>
                          <p:cTn id="29" fill="hold">
                            <p:stCondLst>
                              <p:cond delay="1250"/>
                            </p:stCondLst>
                            <p:childTnLst>
                              <p:par>
                                <p:cTn id="30" presetID="22" presetClass="entr" presetSubtype="8" fill="hold" nodeType="after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wipe(left)">
                                      <p:cBhvr>
                                        <p:cTn id="32" dur="500"/>
                                        <p:tgtEl>
                                          <p:spTgt spid="3">
                                            <p:txEl>
                                              <p:pRg st="2" end="2"/>
                                            </p:txEl>
                                          </p:spTgt>
                                        </p:tgtEl>
                                      </p:cBhvr>
                                    </p:animEffect>
                                  </p:childTnLst>
                                </p:cTn>
                              </p:par>
                            </p:childTnLst>
                          </p:cTn>
                        </p:par>
                        <p:par>
                          <p:cTn id="33" fill="hold">
                            <p:stCondLst>
                              <p:cond delay="1750"/>
                            </p:stCondLst>
                            <p:childTnLst>
                              <p:par>
                                <p:cTn id="34" presetID="22" presetClass="entr" presetSubtype="1"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riginal">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lnSpc>
            <a:spcPts val="2400"/>
          </a:lnSpc>
          <a:defRPr b="1" dirty="0">
            <a:solidFill>
              <a:srgbClr val="7B0046"/>
            </a:solidFill>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2"/>
            </a:solidFill>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40361</TotalTime>
  <Words>7470</Words>
  <Application>Microsoft Office PowerPoint</Application>
  <PresentationFormat>On-screen Show (4:3)</PresentationFormat>
  <Paragraphs>780</Paragraphs>
  <Slides>67</Slides>
  <Notes>18</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67</vt:i4>
      </vt:variant>
    </vt:vector>
  </HeadingPairs>
  <TitlesOfParts>
    <vt:vector size="73" baseType="lpstr">
      <vt:lpstr>Arial</vt:lpstr>
      <vt:lpstr>Calibri</vt:lpstr>
      <vt:lpstr>Futura Md BT</vt:lpstr>
      <vt:lpstr>Times New Roman</vt:lpstr>
      <vt:lpstr>original</vt:lpstr>
      <vt:lpstr>Equation</vt:lpstr>
      <vt:lpstr>PowerPoint Presentation</vt:lpstr>
      <vt:lpstr>Fiscal Policy</vt:lpstr>
      <vt:lpstr>Does government spending create jobs?</vt:lpstr>
      <vt:lpstr>What is Fiscal Policy</vt:lpstr>
      <vt:lpstr>Fiscal policy defined</vt:lpstr>
      <vt:lpstr>How much government spending is federal?</vt:lpstr>
      <vt:lpstr>Federal expenditures as a percentage of GDP</vt:lpstr>
      <vt:lpstr>What does the federal government spend money on?</vt:lpstr>
      <vt:lpstr>What does the federal government spend money on?</vt:lpstr>
      <vt:lpstr>Social Security and Medicare: fiscal time bombs?</vt:lpstr>
      <vt:lpstr>Social Security and Medicare: is there a fix?</vt:lpstr>
      <vt:lpstr>The Effects of Fiscal Policy on Real GDP and the Price Level</vt:lpstr>
      <vt:lpstr>Expansionary fiscal policy in the AD-AS model</vt:lpstr>
      <vt:lpstr>Contractionary fiscal policy in the AD-AS model</vt:lpstr>
      <vt:lpstr>Summarizing fiscal policy</vt:lpstr>
      <vt:lpstr>Fiscal Policy in the Dynamic Aggregate Demand and Aggregate Supply Model</vt:lpstr>
      <vt:lpstr>Static vs. dynamic model</vt:lpstr>
      <vt:lpstr>Expansionary fiscal policy in the dynamic AD-AS model</vt:lpstr>
      <vt:lpstr>Contractionary fiscal policy in the dynamic AD-AS model</vt:lpstr>
      <vt:lpstr>The Government Purchases and Tax Multipliers</vt:lpstr>
      <vt:lpstr>Aggregate demand and the multiplier effect</vt:lpstr>
      <vt:lpstr>Multiplier effect of an increase in government purchases</vt:lpstr>
      <vt:lpstr>Multipliers for government purchases and taxes</vt:lpstr>
      <vt:lpstr>The effect of changes in tax rates</vt:lpstr>
      <vt:lpstr>Taking into account the effect of aggregate supply</vt:lpstr>
      <vt:lpstr>The multipliers work in both directions</vt:lpstr>
      <vt:lpstr>The Limits of Using Fiscal Policy to Stabilize the Economy</vt:lpstr>
      <vt:lpstr>Can we use fiscal policy to stabilize the economy?</vt:lpstr>
      <vt:lpstr>Crowding out in the short run—money market</vt:lpstr>
      <vt:lpstr>Crowding out in the short run—AD-AS model</vt:lpstr>
      <vt:lpstr>Crowding out in the long run</vt:lpstr>
      <vt:lpstr>Fiscal policy in action: the 2007-2009 recession</vt:lpstr>
      <vt:lpstr>American Recovery and Reinvestment Act of 2009</vt:lpstr>
      <vt:lpstr>The effect of the stimulus on the federal budget</vt:lpstr>
      <vt:lpstr>How effective was the stimulus package?</vt:lpstr>
      <vt:lpstr>CBO estimates of the effects of the stimulus</vt:lpstr>
      <vt:lpstr>Why was the recession of 2007-2009 so severe?</vt:lpstr>
      <vt:lpstr>The recession of 2007-2009—continued</vt:lpstr>
      <vt:lpstr>Estimates of the size of multipliers</vt:lpstr>
      <vt:lpstr>Estimates of the size of multipliers—continued</vt:lpstr>
      <vt:lpstr>Deficits, Surpluses, and Federal Government Debt</vt:lpstr>
      <vt:lpstr>The federal budget deficit, 1901-2013</vt:lpstr>
      <vt:lpstr>Budget deficits and surpluses</vt:lpstr>
      <vt:lpstr>How large is the deficit in the United States?</vt:lpstr>
      <vt:lpstr>Did fiscal policy fail during the Great Depression?</vt:lpstr>
      <vt:lpstr>Fiscal policy during the Great Depression</vt:lpstr>
      <vt:lpstr>Should the federal budget be balanced?</vt:lpstr>
      <vt:lpstr>Federal government debt</vt:lpstr>
      <vt:lpstr>Is government debt a problem?</vt:lpstr>
      <vt:lpstr>The Effects of Fiscal Policy in the Long Run</vt:lpstr>
      <vt:lpstr>Long-run fiscal policy</vt:lpstr>
      <vt:lpstr>The long-run effects of tax policy</vt:lpstr>
      <vt:lpstr>Tax rates matter</vt:lpstr>
      <vt:lpstr>Tax simplification</vt:lpstr>
      <vt:lpstr>The economic impact of tax reform</vt:lpstr>
      <vt:lpstr>Common misconceptions to avoid</vt:lpstr>
      <vt:lpstr>Appendix: A Closer Look at the Multiplier</vt:lpstr>
      <vt:lpstr>A closer look at the multiplier</vt:lpstr>
      <vt:lpstr>Finding equilibrium GDP (simple version)—setup </vt:lpstr>
      <vt:lpstr>Finding equilibrium GDP (simple version)—cont.</vt:lpstr>
      <vt:lpstr>An algebraic expression for equilibrium real GDP</vt:lpstr>
      <vt:lpstr>A formula for the government purchases multiplier</vt:lpstr>
      <vt:lpstr>A formula for the tax multiplier</vt:lpstr>
      <vt:lpstr>The “balanced budget” multiplier</vt:lpstr>
      <vt:lpstr>Incorporating tax rates</vt:lpstr>
      <vt:lpstr>The multiplier in an open economy</vt:lpstr>
      <vt:lpstr>The multiplier in an open economy—continued</vt:lpstr>
    </vt:vector>
  </TitlesOfParts>
  <Manager>David Alexander</Manager>
  <Company>Pearson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5th Edition</dc:title>
  <dc:subject>Economics</dc:subject>
  <dc:creator>Paul M Holmes, SUNY Fredonia</dc:creator>
  <cp:lastModifiedBy>Alethia Spencer</cp:lastModifiedBy>
  <cp:revision>1552</cp:revision>
  <cp:lastPrinted>2012-08-26T22:27:34Z</cp:lastPrinted>
  <dcterms:created xsi:type="dcterms:W3CDTF">2010-11-05T19:39:20Z</dcterms:created>
  <dcterms:modified xsi:type="dcterms:W3CDTF">2021-08-07T01:03:44Z</dcterms:modified>
</cp:coreProperties>
</file>